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2" r:id="rId2"/>
    <p:sldId id="256" r:id="rId3"/>
    <p:sldId id="258" r:id="rId4"/>
    <p:sldId id="259" r:id="rId5"/>
    <p:sldId id="269" r:id="rId6"/>
    <p:sldId id="260" r:id="rId7"/>
    <p:sldId id="281" r:id="rId8"/>
    <p:sldId id="261" r:id="rId9"/>
    <p:sldId id="277" r:id="rId10"/>
    <p:sldId id="283" r:id="rId11"/>
    <p:sldId id="273" r:id="rId12"/>
    <p:sldId id="286" r:id="rId13"/>
    <p:sldId id="274" r:id="rId14"/>
    <p:sldId id="271" r:id="rId15"/>
    <p:sldId id="284" r:id="rId16"/>
    <p:sldId id="275"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D54"/>
    <a:srgbClr val="A5A5A5"/>
    <a:srgbClr val="AAABAB"/>
    <a:srgbClr val="595959"/>
    <a:srgbClr val="FFFFFF"/>
    <a:srgbClr val="999999"/>
    <a:srgbClr val="ACACAC"/>
    <a:srgbClr val="B6B6B6"/>
    <a:srgbClr val="C1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46" d="100"/>
          <a:sy n="46" d="100"/>
        </p:scale>
        <p:origin x="67" y="9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DFD29-5600-451F-91B5-2109C28768B9}"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8F50B8B5-888D-4864-9E59-5AE47A8EC6C0}">
      <dgm:prSet phldrT="[Text]" custT="1"/>
      <dgm:spPr/>
      <dgm:t>
        <a:bodyPr/>
        <a:lstStyle/>
        <a:p>
          <a:r>
            <a:rPr lang="en-US" sz="1000" dirty="0">
              <a:latin typeface="+mn-lt"/>
              <a:ea typeface="+mn-ea"/>
              <a:cs typeface="+mn-ea"/>
              <a:sym typeface="+mn-lt"/>
            </a:rPr>
            <a:t> </a:t>
          </a:r>
        </a:p>
      </dgm:t>
    </dgm:pt>
    <dgm:pt modelId="{2C53C54F-5B24-4F71-A2BF-9FBAE97FE0CD}" type="parTrans" cxnId="{068110C7-7222-49FE-9C8C-014EBE9A1707}">
      <dgm:prSet/>
      <dgm:spPr/>
      <dgm:t>
        <a:bodyPr/>
        <a:lstStyle/>
        <a:p>
          <a:endParaRPr lang="en-US"/>
        </a:p>
      </dgm:t>
    </dgm:pt>
    <dgm:pt modelId="{60BC0E20-D399-476A-9392-464DF2C45E71}" type="sibTrans" cxnId="{068110C7-7222-49FE-9C8C-014EBE9A1707}">
      <dgm:prSet/>
      <dgm:spPr/>
      <dgm:t>
        <a:bodyPr/>
        <a:lstStyle/>
        <a:p>
          <a:endParaRPr lang="en-US"/>
        </a:p>
      </dgm:t>
    </dgm:pt>
    <dgm:pt modelId="{0C90414D-D9D7-4FE1-A564-EA9D368CF73D}">
      <dgm:prSet phldrT="[Text]" custT="1"/>
      <dgm:spPr>
        <a:solidFill>
          <a:schemeClr val="accent3"/>
        </a:solidFill>
      </dgm:spPr>
      <dgm:t>
        <a:bodyPr/>
        <a:lstStyle/>
        <a:p>
          <a:r>
            <a:rPr lang="en-US" sz="1000" dirty="0">
              <a:latin typeface="+mn-lt"/>
              <a:ea typeface="+mn-ea"/>
              <a:cs typeface="+mn-ea"/>
              <a:sym typeface="+mn-lt"/>
            </a:rPr>
            <a:t> </a:t>
          </a:r>
        </a:p>
      </dgm:t>
    </dgm:pt>
    <dgm:pt modelId="{5212712A-32B4-4C10-AF30-09620D0BE98C}" type="parTrans" cxnId="{FBFFDB7F-DC4B-4328-B336-4920A3B56704}">
      <dgm:prSet/>
      <dgm:spPr/>
      <dgm:t>
        <a:bodyPr/>
        <a:lstStyle/>
        <a:p>
          <a:endParaRPr lang="en-US"/>
        </a:p>
      </dgm:t>
    </dgm:pt>
    <dgm:pt modelId="{463130C0-7F28-4B70-BBBE-5813EDDD52DD}" type="sibTrans" cxnId="{FBFFDB7F-DC4B-4328-B336-4920A3B56704}">
      <dgm:prSet/>
      <dgm:spPr/>
      <dgm:t>
        <a:bodyPr/>
        <a:lstStyle/>
        <a:p>
          <a:endParaRPr lang="en-US"/>
        </a:p>
      </dgm:t>
    </dgm:pt>
    <dgm:pt modelId="{1983DEEF-2178-49E4-AC73-9D26197ABA4D}">
      <dgm:prSet phldrT="[Text]" custT="1"/>
      <dgm:spPr>
        <a:solidFill>
          <a:srgbClr val="A5A5A5"/>
        </a:solidFill>
      </dgm:spPr>
      <dgm:t>
        <a:bodyPr/>
        <a:lstStyle/>
        <a:p>
          <a:r>
            <a:rPr lang="en-US" sz="1000" dirty="0">
              <a:latin typeface="+mn-lt"/>
              <a:ea typeface="+mn-ea"/>
              <a:cs typeface="+mn-ea"/>
              <a:sym typeface="+mn-lt"/>
            </a:rPr>
            <a:t> </a:t>
          </a:r>
        </a:p>
      </dgm:t>
    </dgm:pt>
    <dgm:pt modelId="{0CAC87AC-3D72-4FDC-AF53-5444962E6414}" type="parTrans" cxnId="{1B173D51-BDED-4FC0-82F5-ACD5C90D0662}">
      <dgm:prSet/>
      <dgm:spPr/>
      <dgm:t>
        <a:bodyPr/>
        <a:lstStyle/>
        <a:p>
          <a:endParaRPr lang="en-US"/>
        </a:p>
      </dgm:t>
    </dgm:pt>
    <dgm:pt modelId="{756D256D-8589-4A16-8F37-B6CC7E81711B}" type="sibTrans" cxnId="{1B173D51-BDED-4FC0-82F5-ACD5C90D0662}">
      <dgm:prSet/>
      <dgm:spPr/>
      <dgm:t>
        <a:bodyPr/>
        <a:lstStyle/>
        <a:p>
          <a:endParaRPr lang="en-US"/>
        </a:p>
      </dgm:t>
    </dgm:pt>
    <dgm:pt modelId="{CB20022C-5AD3-4067-916D-15599D927FC5}">
      <dgm:prSet phldrT="[Text]" custT="1"/>
      <dgm:spPr>
        <a:solidFill>
          <a:srgbClr val="063D54"/>
        </a:solidFill>
      </dgm:spPr>
      <dgm:t>
        <a:bodyPr/>
        <a:lstStyle/>
        <a:p>
          <a:r>
            <a:rPr lang="en-US" sz="1000" dirty="0">
              <a:latin typeface="+mn-lt"/>
              <a:ea typeface="+mn-ea"/>
              <a:cs typeface="+mn-ea"/>
              <a:sym typeface="+mn-lt"/>
            </a:rPr>
            <a:t> </a:t>
          </a:r>
        </a:p>
      </dgm:t>
    </dgm:pt>
    <dgm:pt modelId="{DF2E454A-F4B1-4803-97B7-58472CEADBEB}" type="parTrans" cxnId="{A2600C31-CB8E-42D1-8F93-725647A776BF}">
      <dgm:prSet/>
      <dgm:spPr/>
      <dgm:t>
        <a:bodyPr/>
        <a:lstStyle/>
        <a:p>
          <a:endParaRPr lang="en-US"/>
        </a:p>
      </dgm:t>
    </dgm:pt>
    <dgm:pt modelId="{8A55484D-B6D0-4A7B-98BA-C0A38181BA63}" type="sibTrans" cxnId="{A2600C31-CB8E-42D1-8F93-725647A776BF}">
      <dgm:prSet/>
      <dgm:spPr/>
      <dgm:t>
        <a:bodyPr/>
        <a:lstStyle/>
        <a:p>
          <a:endParaRPr lang="en-US"/>
        </a:p>
      </dgm:t>
    </dgm:pt>
    <dgm:pt modelId="{14090DB9-0A23-4C3E-963F-AC6488D34277}" type="pres">
      <dgm:prSet presAssocID="{31CDFD29-5600-451F-91B5-2109C28768B9}" presName="matrix" presStyleCnt="0">
        <dgm:presLayoutVars>
          <dgm:chMax val="1"/>
          <dgm:dir/>
          <dgm:resizeHandles val="exact"/>
        </dgm:presLayoutVars>
      </dgm:prSet>
      <dgm:spPr/>
    </dgm:pt>
    <dgm:pt modelId="{8F782FA5-10F4-4D7C-B52F-BDC2F0BC9843}" type="pres">
      <dgm:prSet presAssocID="{31CDFD29-5600-451F-91B5-2109C28768B9}" presName="axisShape" presStyleLbl="bgShp" presStyleIdx="0" presStyleCnt="1"/>
      <dgm:spPr>
        <a:solidFill>
          <a:schemeClr val="bg1">
            <a:lumMod val="95000"/>
          </a:schemeClr>
        </a:solidFill>
      </dgm:spPr>
    </dgm:pt>
    <dgm:pt modelId="{B8CA5C69-06DE-4B06-B0A3-7BB569CBF1A4}" type="pres">
      <dgm:prSet presAssocID="{31CDFD29-5600-451F-91B5-2109C28768B9}" presName="rect1" presStyleLbl="node1" presStyleIdx="0" presStyleCnt="4">
        <dgm:presLayoutVars>
          <dgm:chMax val="0"/>
          <dgm:chPref val="0"/>
          <dgm:bulletEnabled val="1"/>
        </dgm:presLayoutVars>
      </dgm:prSet>
      <dgm:spPr>
        <a:prstGeom prst="ellipse">
          <a:avLst/>
        </a:prstGeom>
      </dgm:spPr>
    </dgm:pt>
    <dgm:pt modelId="{6B02FEFB-1E12-4B61-8DB6-EF3EC71E4AA3}" type="pres">
      <dgm:prSet presAssocID="{31CDFD29-5600-451F-91B5-2109C28768B9}" presName="rect2" presStyleLbl="node1" presStyleIdx="1" presStyleCnt="4">
        <dgm:presLayoutVars>
          <dgm:chMax val="0"/>
          <dgm:chPref val="0"/>
          <dgm:bulletEnabled val="1"/>
        </dgm:presLayoutVars>
      </dgm:prSet>
      <dgm:spPr>
        <a:prstGeom prst="ellipse">
          <a:avLst/>
        </a:prstGeom>
      </dgm:spPr>
    </dgm:pt>
    <dgm:pt modelId="{4461674B-7841-4BB7-8DDF-01A840B3B8AA}" type="pres">
      <dgm:prSet presAssocID="{31CDFD29-5600-451F-91B5-2109C28768B9}" presName="rect3" presStyleLbl="node1" presStyleIdx="2" presStyleCnt="4">
        <dgm:presLayoutVars>
          <dgm:chMax val="0"/>
          <dgm:chPref val="0"/>
          <dgm:bulletEnabled val="1"/>
        </dgm:presLayoutVars>
      </dgm:prSet>
      <dgm:spPr>
        <a:prstGeom prst="ellipse">
          <a:avLst/>
        </a:prstGeom>
      </dgm:spPr>
    </dgm:pt>
    <dgm:pt modelId="{B2D5FB7F-98A4-4FE8-8120-F832B0FED003}" type="pres">
      <dgm:prSet presAssocID="{31CDFD29-5600-451F-91B5-2109C28768B9}" presName="rect4" presStyleLbl="node1" presStyleIdx="3" presStyleCnt="4">
        <dgm:presLayoutVars>
          <dgm:chMax val="0"/>
          <dgm:chPref val="0"/>
          <dgm:bulletEnabled val="1"/>
        </dgm:presLayoutVars>
      </dgm:prSet>
      <dgm:spPr>
        <a:prstGeom prst="ellipse">
          <a:avLst/>
        </a:prstGeom>
      </dgm:spPr>
    </dgm:pt>
  </dgm:ptLst>
  <dgm:cxnLst>
    <dgm:cxn modelId="{FC7E1A21-5F33-419C-B0CD-5AB04CA6FDD0}" type="presOf" srcId="{1983DEEF-2178-49E4-AC73-9D26197ABA4D}" destId="{4461674B-7841-4BB7-8DDF-01A840B3B8AA}" srcOrd="0" destOrd="0" presId="urn:microsoft.com/office/officeart/2005/8/layout/matrix2"/>
    <dgm:cxn modelId="{A2600C31-CB8E-42D1-8F93-725647A776BF}" srcId="{31CDFD29-5600-451F-91B5-2109C28768B9}" destId="{CB20022C-5AD3-4067-916D-15599D927FC5}" srcOrd="3" destOrd="0" parTransId="{DF2E454A-F4B1-4803-97B7-58472CEADBEB}" sibTransId="{8A55484D-B6D0-4A7B-98BA-C0A38181BA63}"/>
    <dgm:cxn modelId="{5CE2D837-7D65-440D-887B-286349BD5995}" type="presOf" srcId="{31CDFD29-5600-451F-91B5-2109C28768B9}" destId="{14090DB9-0A23-4C3E-963F-AC6488D34277}" srcOrd="0" destOrd="0" presId="urn:microsoft.com/office/officeart/2005/8/layout/matrix2"/>
    <dgm:cxn modelId="{BF4D9A3D-198B-421D-8431-700EC0FC4111}" type="presOf" srcId="{0C90414D-D9D7-4FE1-A564-EA9D368CF73D}" destId="{6B02FEFB-1E12-4B61-8DB6-EF3EC71E4AA3}" srcOrd="0" destOrd="0" presId="urn:microsoft.com/office/officeart/2005/8/layout/matrix2"/>
    <dgm:cxn modelId="{797D4662-9DA6-44E4-B4E3-5360EA267BA5}" type="presOf" srcId="{CB20022C-5AD3-4067-916D-15599D927FC5}" destId="{B2D5FB7F-98A4-4FE8-8120-F832B0FED003}" srcOrd="0" destOrd="0" presId="urn:microsoft.com/office/officeart/2005/8/layout/matrix2"/>
    <dgm:cxn modelId="{1B173D51-BDED-4FC0-82F5-ACD5C90D0662}" srcId="{31CDFD29-5600-451F-91B5-2109C28768B9}" destId="{1983DEEF-2178-49E4-AC73-9D26197ABA4D}" srcOrd="2" destOrd="0" parTransId="{0CAC87AC-3D72-4FDC-AF53-5444962E6414}" sibTransId="{756D256D-8589-4A16-8F37-B6CC7E81711B}"/>
    <dgm:cxn modelId="{EB26607D-74E2-4D48-BB1B-AFAA6887FFAC}" type="presOf" srcId="{8F50B8B5-888D-4864-9E59-5AE47A8EC6C0}" destId="{B8CA5C69-06DE-4B06-B0A3-7BB569CBF1A4}" srcOrd="0" destOrd="0" presId="urn:microsoft.com/office/officeart/2005/8/layout/matrix2"/>
    <dgm:cxn modelId="{FBFFDB7F-DC4B-4328-B336-4920A3B56704}" srcId="{31CDFD29-5600-451F-91B5-2109C28768B9}" destId="{0C90414D-D9D7-4FE1-A564-EA9D368CF73D}" srcOrd="1" destOrd="0" parTransId="{5212712A-32B4-4C10-AF30-09620D0BE98C}" sibTransId="{463130C0-7F28-4B70-BBBE-5813EDDD52DD}"/>
    <dgm:cxn modelId="{068110C7-7222-49FE-9C8C-014EBE9A1707}" srcId="{31CDFD29-5600-451F-91B5-2109C28768B9}" destId="{8F50B8B5-888D-4864-9E59-5AE47A8EC6C0}" srcOrd="0" destOrd="0" parTransId="{2C53C54F-5B24-4F71-A2BF-9FBAE97FE0CD}" sibTransId="{60BC0E20-D399-476A-9392-464DF2C45E71}"/>
    <dgm:cxn modelId="{81F94D87-B552-4153-8A12-112635C4B6FB}" type="presParOf" srcId="{14090DB9-0A23-4C3E-963F-AC6488D34277}" destId="{8F782FA5-10F4-4D7C-B52F-BDC2F0BC9843}" srcOrd="0" destOrd="0" presId="urn:microsoft.com/office/officeart/2005/8/layout/matrix2"/>
    <dgm:cxn modelId="{97F1C967-17AC-4C99-95CE-F3F65A7D3B6D}" type="presParOf" srcId="{14090DB9-0A23-4C3E-963F-AC6488D34277}" destId="{B8CA5C69-06DE-4B06-B0A3-7BB569CBF1A4}" srcOrd="1" destOrd="0" presId="urn:microsoft.com/office/officeart/2005/8/layout/matrix2"/>
    <dgm:cxn modelId="{A2CE949C-E7B5-461B-9F5C-A03E1C16DE9E}" type="presParOf" srcId="{14090DB9-0A23-4C3E-963F-AC6488D34277}" destId="{6B02FEFB-1E12-4B61-8DB6-EF3EC71E4AA3}" srcOrd="2" destOrd="0" presId="urn:microsoft.com/office/officeart/2005/8/layout/matrix2"/>
    <dgm:cxn modelId="{542A1949-0DF3-46C6-9CF6-196790F47047}" type="presParOf" srcId="{14090DB9-0A23-4C3E-963F-AC6488D34277}" destId="{4461674B-7841-4BB7-8DDF-01A840B3B8AA}" srcOrd="3" destOrd="0" presId="urn:microsoft.com/office/officeart/2005/8/layout/matrix2"/>
    <dgm:cxn modelId="{6FC82C5E-BA07-4572-B17E-0707100F53CA}" type="presParOf" srcId="{14090DB9-0A23-4C3E-963F-AC6488D34277}" destId="{B2D5FB7F-98A4-4FE8-8120-F832B0FED00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82FA5-10F4-4D7C-B52F-BDC2F0BC9843}">
      <dsp:nvSpPr>
        <dsp:cNvPr id="0" name=""/>
        <dsp:cNvSpPr/>
      </dsp:nvSpPr>
      <dsp:spPr>
        <a:xfrm>
          <a:off x="1018282" y="0"/>
          <a:ext cx="4073133" cy="4073133"/>
        </a:xfrm>
        <a:prstGeom prst="quadArrow">
          <a:avLst>
            <a:gd name="adj1" fmla="val 2000"/>
            <a:gd name="adj2" fmla="val 4000"/>
            <a:gd name="adj3" fmla="val 5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B8CA5C69-06DE-4B06-B0A3-7BB569CBF1A4}">
      <dsp:nvSpPr>
        <dsp:cNvPr id="0" name=""/>
        <dsp:cNvSpPr/>
      </dsp:nvSpPr>
      <dsp:spPr>
        <a:xfrm>
          <a:off x="1283036" y="264753"/>
          <a:ext cx="1629253" cy="16292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n-lt"/>
              <a:ea typeface="+mn-ea"/>
              <a:cs typeface="+mn-ea"/>
              <a:sym typeface="+mn-lt"/>
            </a:rPr>
            <a:t> </a:t>
          </a:r>
        </a:p>
      </dsp:txBody>
      <dsp:txXfrm>
        <a:off x="1521635" y="503352"/>
        <a:ext cx="1152055" cy="1152055"/>
      </dsp:txXfrm>
    </dsp:sp>
    <dsp:sp modelId="{6B02FEFB-1E12-4B61-8DB6-EF3EC71E4AA3}">
      <dsp:nvSpPr>
        <dsp:cNvPr id="0" name=""/>
        <dsp:cNvSpPr/>
      </dsp:nvSpPr>
      <dsp:spPr>
        <a:xfrm>
          <a:off x="3197409" y="264753"/>
          <a:ext cx="1629253" cy="1629253"/>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n-lt"/>
              <a:ea typeface="+mn-ea"/>
              <a:cs typeface="+mn-ea"/>
              <a:sym typeface="+mn-lt"/>
            </a:rPr>
            <a:t> </a:t>
          </a:r>
        </a:p>
      </dsp:txBody>
      <dsp:txXfrm>
        <a:off x="3436008" y="503352"/>
        <a:ext cx="1152055" cy="1152055"/>
      </dsp:txXfrm>
    </dsp:sp>
    <dsp:sp modelId="{4461674B-7841-4BB7-8DDF-01A840B3B8AA}">
      <dsp:nvSpPr>
        <dsp:cNvPr id="0" name=""/>
        <dsp:cNvSpPr/>
      </dsp:nvSpPr>
      <dsp:spPr>
        <a:xfrm>
          <a:off x="1283036" y="2179126"/>
          <a:ext cx="1629253" cy="1629253"/>
        </a:xfrm>
        <a:prstGeom prst="ellipse">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n-lt"/>
              <a:ea typeface="+mn-ea"/>
              <a:cs typeface="+mn-ea"/>
              <a:sym typeface="+mn-lt"/>
            </a:rPr>
            <a:t> </a:t>
          </a:r>
        </a:p>
      </dsp:txBody>
      <dsp:txXfrm>
        <a:off x="1521635" y="2417725"/>
        <a:ext cx="1152055" cy="1152055"/>
      </dsp:txXfrm>
    </dsp:sp>
    <dsp:sp modelId="{B2D5FB7F-98A4-4FE8-8120-F832B0FED003}">
      <dsp:nvSpPr>
        <dsp:cNvPr id="0" name=""/>
        <dsp:cNvSpPr/>
      </dsp:nvSpPr>
      <dsp:spPr>
        <a:xfrm>
          <a:off x="3197409" y="2179126"/>
          <a:ext cx="1629253" cy="1629253"/>
        </a:xfrm>
        <a:prstGeom prst="ellipse">
          <a:avLst/>
        </a:prstGeom>
        <a:solidFill>
          <a:srgbClr val="063D5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n-lt"/>
              <a:ea typeface="+mn-ea"/>
              <a:cs typeface="+mn-ea"/>
              <a:sym typeface="+mn-lt"/>
            </a:rPr>
            <a:t> </a:t>
          </a:r>
        </a:p>
      </dsp:txBody>
      <dsp:txXfrm>
        <a:off x="3436008" y="2417725"/>
        <a:ext cx="1152055" cy="115205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7A195-25D9-48DF-B639-5B24D2B00AE8}"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7584D-8746-4D72-BA3A-5A81C8B5466D}" type="slidenum">
              <a:rPr lang="zh-CN" altLang="en-US" smtClean="0"/>
              <a:t>‹#›</a:t>
            </a:fld>
            <a:endParaRPr lang="zh-CN" altLang="en-US"/>
          </a:p>
        </p:txBody>
      </p:sp>
    </p:spTree>
    <p:extLst>
      <p:ext uri="{BB962C8B-B14F-4D97-AF65-F5344CB8AC3E}">
        <p14:creationId xmlns:p14="http://schemas.microsoft.com/office/powerpoint/2010/main" val="89226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5D69B0-CD66-4452-A55C-DD31311CA1B4}" type="slidenum">
              <a:rPr lang="zh-CN" altLang="en-US" smtClean="0"/>
              <a:t>1</a:t>
            </a:fld>
            <a:endParaRPr lang="zh-CN" altLang="en-US"/>
          </a:p>
        </p:txBody>
      </p:sp>
    </p:spTree>
    <p:extLst>
      <p:ext uri="{BB962C8B-B14F-4D97-AF65-F5344CB8AC3E}">
        <p14:creationId xmlns:p14="http://schemas.microsoft.com/office/powerpoint/2010/main" val="212028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09A62E-828E-401A-9D66-EE7E2E78F9B0}" type="slidenum">
              <a:rPr lang="zh-CN" altLang="en-US" smtClean="0"/>
              <a:t>10</a:t>
            </a:fld>
            <a:endParaRPr lang="zh-CN" altLang="en-US"/>
          </a:p>
        </p:txBody>
      </p:sp>
    </p:spTree>
    <p:extLst>
      <p:ext uri="{BB962C8B-B14F-4D97-AF65-F5344CB8AC3E}">
        <p14:creationId xmlns:p14="http://schemas.microsoft.com/office/powerpoint/2010/main" val="3258811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11</a:t>
            </a:fld>
            <a:endParaRPr lang="zh-CN" altLang="en-US"/>
          </a:p>
        </p:txBody>
      </p:sp>
    </p:spTree>
    <p:extLst>
      <p:ext uri="{BB962C8B-B14F-4D97-AF65-F5344CB8AC3E}">
        <p14:creationId xmlns:p14="http://schemas.microsoft.com/office/powerpoint/2010/main" val="91610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07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t>13</a:t>
            </a:fld>
            <a:endParaRPr lang="zh-CN" altLang="en-US"/>
          </a:p>
        </p:txBody>
      </p:sp>
    </p:spTree>
    <p:extLst>
      <p:ext uri="{BB962C8B-B14F-4D97-AF65-F5344CB8AC3E}">
        <p14:creationId xmlns:p14="http://schemas.microsoft.com/office/powerpoint/2010/main" val="3203870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14</a:t>
            </a:fld>
            <a:endParaRPr lang="zh-CN" altLang="en-US"/>
          </a:p>
        </p:txBody>
      </p:sp>
    </p:spTree>
    <p:extLst>
      <p:ext uri="{BB962C8B-B14F-4D97-AF65-F5344CB8AC3E}">
        <p14:creationId xmlns:p14="http://schemas.microsoft.com/office/powerpoint/2010/main" val="410258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D8915-0048-44C8-9E6F-FA44878627BF}" type="slidenum">
              <a:rPr lang="zh-CN" altLang="en-US" smtClean="0"/>
              <a:t>16</a:t>
            </a:fld>
            <a:endParaRPr lang="zh-CN" altLang="en-US"/>
          </a:p>
        </p:txBody>
      </p:sp>
    </p:spTree>
    <p:extLst>
      <p:ext uri="{BB962C8B-B14F-4D97-AF65-F5344CB8AC3E}">
        <p14:creationId xmlns:p14="http://schemas.microsoft.com/office/powerpoint/2010/main" val="190861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2</a:t>
            </a:fld>
            <a:endParaRPr lang="zh-CN" altLang="en-US"/>
          </a:p>
        </p:txBody>
      </p:sp>
    </p:spTree>
    <p:extLst>
      <p:ext uri="{BB962C8B-B14F-4D97-AF65-F5344CB8AC3E}">
        <p14:creationId xmlns:p14="http://schemas.microsoft.com/office/powerpoint/2010/main" val="392865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3</a:t>
            </a:fld>
            <a:endParaRPr lang="zh-CN" altLang="en-US"/>
          </a:p>
        </p:txBody>
      </p:sp>
    </p:spTree>
    <p:extLst>
      <p:ext uri="{BB962C8B-B14F-4D97-AF65-F5344CB8AC3E}">
        <p14:creationId xmlns:p14="http://schemas.microsoft.com/office/powerpoint/2010/main" val="23432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953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5</a:t>
            </a:fld>
            <a:endParaRPr lang="zh-CN" altLang="en-US"/>
          </a:p>
        </p:txBody>
      </p:sp>
    </p:spTree>
    <p:extLst>
      <p:ext uri="{BB962C8B-B14F-4D97-AF65-F5344CB8AC3E}">
        <p14:creationId xmlns:p14="http://schemas.microsoft.com/office/powerpoint/2010/main" val="244852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8800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5D69B0-CD66-4452-A55C-DD31311CA1B4}" type="slidenum">
              <a:rPr lang="zh-CN" altLang="en-US" smtClean="0"/>
              <a:t>7</a:t>
            </a:fld>
            <a:endParaRPr lang="zh-CN" altLang="en-US"/>
          </a:p>
        </p:txBody>
      </p:sp>
    </p:spTree>
    <p:extLst>
      <p:ext uri="{BB962C8B-B14F-4D97-AF65-F5344CB8AC3E}">
        <p14:creationId xmlns:p14="http://schemas.microsoft.com/office/powerpoint/2010/main" val="1974880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918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9</a:t>
            </a:fld>
            <a:endParaRPr lang="zh-CN" altLang="en-US"/>
          </a:p>
        </p:txBody>
      </p:sp>
    </p:spTree>
    <p:extLst>
      <p:ext uri="{BB962C8B-B14F-4D97-AF65-F5344CB8AC3E}">
        <p14:creationId xmlns:p14="http://schemas.microsoft.com/office/powerpoint/2010/main" val="102579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8C9EF-35E1-4704-989A-ED9B549B0C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E58C3F-3E21-4D56-B23B-10A0180B9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721895-80C6-4091-A182-9FA754146A61}"/>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id="{7AF01E20-1655-425C-B087-9252FDCE3C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E815A-189C-4D28-8C1B-138B3F9466F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2175472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F17CD-769A-49ED-A473-72E8B1E686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4AAEE2-E0AB-4BF0-AA8E-FBB312F36AD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45D210-8AFF-44AF-9D6D-D2D4886E1936}"/>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id="{F85FAF88-FA82-45E3-824A-BD15673F3E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E2767-F62A-4E55-BB09-B24585AFAD5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4470209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022C42-DFA9-4716-AF4A-D3A6790D21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409B41-5A38-4C19-A2A5-6ADD9877F4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794A8A-9572-4E03-8CDC-09CE43124614}"/>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id="{01C23BA1-373D-4381-A2B1-BDC9A111FE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36FD79-4B6D-4D36-A4B5-434223F65B0C}"/>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1645501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6858000"/>
          </a:xfrm>
        </p:spPr>
        <p:txBody>
          <a:bodyPr/>
          <a:lstStyle/>
          <a:p>
            <a:endParaRPr lang="id-ID"/>
          </a:p>
        </p:txBody>
      </p:sp>
    </p:spTree>
    <p:extLst>
      <p:ext uri="{BB962C8B-B14F-4D97-AF65-F5344CB8AC3E}">
        <p14:creationId xmlns:p14="http://schemas.microsoft.com/office/powerpoint/2010/main" val="49355776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Work #1">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434797">
            <a:off x="1198267" y="2019299"/>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8" name="Picture Placeholder 6"/>
          <p:cNvSpPr>
            <a:spLocks noGrp="1"/>
          </p:cNvSpPr>
          <p:nvPr>
            <p:ph type="pic" sz="quarter" idx="11" hasCustomPrompt="1"/>
          </p:nvPr>
        </p:nvSpPr>
        <p:spPr>
          <a:xfrm rot="434797">
            <a:off x="6414869" y="203051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9" name="Picture Placeholder 6"/>
          <p:cNvSpPr>
            <a:spLocks noGrp="1"/>
          </p:cNvSpPr>
          <p:nvPr>
            <p:ph type="pic" sz="quarter" idx="12" hasCustomPrompt="1"/>
          </p:nvPr>
        </p:nvSpPr>
        <p:spPr>
          <a:xfrm rot="434797">
            <a:off x="1195986" y="4329978"/>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0" name="Picture Placeholder 6"/>
          <p:cNvSpPr>
            <a:spLocks noGrp="1"/>
          </p:cNvSpPr>
          <p:nvPr>
            <p:ph type="pic" sz="quarter" idx="13" hasCustomPrompt="1"/>
          </p:nvPr>
        </p:nvSpPr>
        <p:spPr>
          <a:xfrm rot="434797">
            <a:off x="6421733" y="434575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35540645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6096000" y="1"/>
            <a:ext cx="6096000" cy="6857999"/>
          </a:xfrm>
          <a:prstGeom prst="rect">
            <a:avLst/>
          </a:prstGeom>
          <a:ln w="9525">
            <a:noFill/>
          </a:ln>
        </p:spPr>
        <p:txBody>
          <a:bodyPr/>
          <a:lstStyle>
            <a:lvl1pPr>
              <a:defRPr sz="16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8015214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046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mod="1">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48519-8ADB-4E68-BAFD-96DFFE6EC7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DAFC00-0AC7-4BF5-A625-FFDB010E48D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D03772-45E9-4368-B638-8F019CF2E6A2}"/>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id="{2265E712-5F98-4CF3-99F6-FE87C5737F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CD29FE-228A-466F-8966-D51C103C84A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2927211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E0DA3-ED27-425C-A302-10C1A21FF9B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6BF86B-6C80-441B-BECC-0F7753BE9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39FAF8E-0959-40B4-BB7A-542F352C47A7}"/>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id="{BC3239D4-F786-44F6-98F2-856934C80E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BD7541-0BF8-4A5F-981C-5F08CEDDA16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5830052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87EDB-B39D-454B-BE03-9BA3668AFE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48E52-E260-47BB-A340-85D21E5FFF5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05D626E-0CE1-4C0F-A1A0-6081DE4A791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D41BDC2-74F9-4262-80C5-E0E4A0223209}"/>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6" name="页脚占位符 5">
            <a:extLst>
              <a:ext uri="{FF2B5EF4-FFF2-40B4-BE49-F238E27FC236}">
                <a16:creationId xmlns:a16="http://schemas.microsoft.com/office/drawing/2014/main" id="{BCD59852-09CA-4351-A7CE-C5819B63E8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5E91E3-5274-498E-8404-8BABCFA99AB3}"/>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8901920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697C6-8905-4A13-8846-18F1ADAFF7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7F7498-B529-46ED-AC23-804C70F23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38D4F8-96CD-41B0-B600-EFE6CCA8AA5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CCB70FF-355A-4E44-B09B-FED87724E4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12A350-DF98-4A9F-9014-5B8FCCE86FD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D6E7744-1613-4F17-BC8D-03707A14B973}"/>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8" name="页脚占位符 7">
            <a:extLst>
              <a:ext uri="{FF2B5EF4-FFF2-40B4-BE49-F238E27FC236}">
                <a16:creationId xmlns:a16="http://schemas.microsoft.com/office/drawing/2014/main" id="{70D88421-40A0-42F1-9FF1-AE4732EC5B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35BD99-F746-4089-AA38-182F80932A14}"/>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86794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9CF11-0C01-459E-A9DB-4EA0C44479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DFB698-D83A-4973-BCE1-8EBA6D0C8E03}"/>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4" name="页脚占位符 3">
            <a:extLst>
              <a:ext uri="{FF2B5EF4-FFF2-40B4-BE49-F238E27FC236}">
                <a16:creationId xmlns:a16="http://schemas.microsoft.com/office/drawing/2014/main" id="{BE687DBB-01D7-450E-AD26-EDDD049BF4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7977A1-5B3D-4155-B505-82BBE8AD432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767058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CFB86A-A4B3-41D7-896C-B1AAF170ABA1}"/>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3" name="页脚占位符 2">
            <a:extLst>
              <a:ext uri="{FF2B5EF4-FFF2-40B4-BE49-F238E27FC236}">
                <a16:creationId xmlns:a16="http://schemas.microsoft.com/office/drawing/2014/main" id="{3DE48D47-F4E5-4BC3-8B93-F8AEDB87B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14D83C-A030-4768-9BC5-8784D4613076}"/>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8471452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F3ABF-6686-4FB5-BCC1-5306FCCCA9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97E579-0133-4A48-8EEE-4AAC4B65A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B0AA31-5E12-423E-A0CD-7DF9B6BF4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1BADAC7-07DF-4D5D-A6D6-B30FF837375D}"/>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6" name="页脚占位符 5">
            <a:extLst>
              <a:ext uri="{FF2B5EF4-FFF2-40B4-BE49-F238E27FC236}">
                <a16:creationId xmlns:a16="http://schemas.microsoft.com/office/drawing/2014/main" id="{8CB2AF12-8305-493D-BC08-D0F1F9A30E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C84228-60D7-4A82-B419-51BF9C001A2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0170126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CFF5-8718-40E8-9261-7AA957A1DC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5E70AE-60CC-419D-B713-A17402590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BE1724-5E8F-4B1E-BB7D-47FFA58B3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08F98AE-BAF5-439D-99F1-186302D05829}"/>
              </a:ext>
            </a:extLst>
          </p:cNvPr>
          <p:cNvSpPr>
            <a:spLocks noGrp="1"/>
          </p:cNvSpPr>
          <p:nvPr>
            <p:ph type="dt" sz="half" idx="10"/>
          </p:nvPr>
        </p:nvSpPr>
        <p:spPr/>
        <p:txBody>
          <a:bodyPr/>
          <a:lstStyle/>
          <a:p>
            <a:fld id="{F68D6209-B3DA-41BE-87E3-CC78C5062099}" type="datetimeFigureOut">
              <a:rPr lang="zh-CN" altLang="en-US" smtClean="0"/>
              <a:t>2018/12/9</a:t>
            </a:fld>
            <a:endParaRPr lang="zh-CN" altLang="en-US"/>
          </a:p>
        </p:txBody>
      </p:sp>
      <p:sp>
        <p:nvSpPr>
          <p:cNvPr id="6" name="页脚占位符 5">
            <a:extLst>
              <a:ext uri="{FF2B5EF4-FFF2-40B4-BE49-F238E27FC236}">
                <a16:creationId xmlns:a16="http://schemas.microsoft.com/office/drawing/2014/main" id="{1A06598B-6212-4F19-A94A-604393CC42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3B029-B394-4238-96C0-086658E7DE6E}"/>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1517198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C80250-CB60-41F5-80EF-EC869C2EA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5790C0-C5D5-4D77-98B6-432809A61A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C4F86D-0E2E-4C8B-B8FF-7D3848121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D6209-B3DA-41BE-87E3-CC78C5062099}"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id="{5576CB20-07E1-48E5-86C5-AF8E096BD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091CF7-C75C-4D90-B550-3AC6F6BE1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271948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 id="2147483665" r:id="rId14"/>
    <p:sldLayoutId id="2147483667" r:id="rId15"/>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12.jp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11.jp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1.xml"/><Relationship Id="rId5" Type="http://schemas.openxmlformats.org/officeDocument/2006/relationships/tags" Target="../tags/tag36.xml"/><Relationship Id="rId15" Type="http://schemas.openxmlformats.org/officeDocument/2006/relationships/image" Target="../media/image14.jpg"/><Relationship Id="rId10" Type="http://schemas.openxmlformats.org/officeDocument/2006/relationships/slideLayout" Target="../slideLayouts/slideLayout13.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notesSlide" Target="../notesSlides/notesSlide1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7.xml"/><Relationship Id="rId5" Type="http://schemas.openxmlformats.org/officeDocument/2006/relationships/tags" Target="../tags/tag45.xml"/><Relationship Id="rId4" Type="http://schemas.openxmlformats.org/officeDocument/2006/relationships/tags" Target="../tags/tag4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6.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5.emf"/><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slide" Target="slide6.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 Target="slide4.xml"/><Relationship Id="rId2" Type="http://schemas.openxmlformats.org/officeDocument/2006/relationships/tags" Target="../tags/tag4.xml"/><Relationship Id="rId16" Type="http://schemas.openxmlformats.org/officeDocument/2006/relationships/notesSlide" Target="../notesSlides/notesSlide3.xml"/><Relationship Id="rId20" Type="http://schemas.openxmlformats.org/officeDocument/2006/relationships/slide" Target="slide11.xml"/><Relationship Id="rId1" Type="http://schemas.openxmlformats.org/officeDocument/2006/relationships/themeOverride" Target="../theme/themeOverride2.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7.xml"/><Relationship Id="rId10" Type="http://schemas.openxmlformats.org/officeDocument/2006/relationships/tags" Target="../tags/tag12.xml"/><Relationship Id="rId19" Type="http://schemas.openxmlformats.org/officeDocument/2006/relationships/slide" Target="slide8.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notesSlide" Target="../notesSlides/notesSlide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notesSlide" Target="../notesSlides/notesSlide6.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notesSlide" Target="../notesSlides/notesSlide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p:cNvSpPr>
          <p:nvPr/>
        </p:nvSpPr>
        <p:spPr bwMode="auto">
          <a:xfrm>
            <a:off x="-19051" y="0"/>
            <a:ext cx="12249151" cy="4895851"/>
          </a:xfrm>
          <a:prstGeom prst="rect">
            <a:avLst/>
          </a:prstGeom>
          <a:solidFill>
            <a:srgbClr val="063D54"/>
          </a:solidFill>
          <a:ln>
            <a:noFill/>
          </a:ln>
          <a:extLst/>
        </p:spPr>
        <p:txBody>
          <a:bodyPr lIns="0" tIns="0" rIns="0" bIns="0"/>
          <a:lstStyle/>
          <a:p>
            <a:endParaRPr lang="en-US" sz="2400" dirty="0">
              <a:cs typeface="+mn-ea"/>
              <a:sym typeface="+mn-lt"/>
            </a:endParaRP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33513" y="752475"/>
            <a:ext cx="844551" cy="84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2538" name="Group 10"/>
          <p:cNvGrpSpPr>
            <a:grpSpLocks/>
          </p:cNvGrpSpPr>
          <p:nvPr/>
        </p:nvGrpSpPr>
        <p:grpSpPr bwMode="auto">
          <a:xfrm>
            <a:off x="2571751" y="647700"/>
            <a:ext cx="2171700" cy="1152525"/>
            <a:chOff x="0" y="0"/>
            <a:chExt cx="2736" cy="1452"/>
          </a:xfrm>
        </p:grpSpPr>
        <p:sp>
          <p:nvSpPr>
            <p:cNvPr id="22539" name="Rectangle 11"/>
            <p:cNvSpPr>
              <a:spLocks/>
            </p:cNvSpPr>
            <p:nvPr/>
          </p:nvSpPr>
          <p:spPr bwMode="auto">
            <a:xfrm>
              <a:off x="0" y="500"/>
              <a:ext cx="2736"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1067" dirty="0">
                  <a:solidFill>
                    <a:srgbClr val="000008"/>
                  </a:solidFill>
                  <a:cs typeface="+mn-ea"/>
                  <a:sym typeface="+mn-lt"/>
                </a:rPr>
                <a:t>.</a:t>
              </a:r>
            </a:p>
          </p:txBody>
        </p:sp>
        <p:sp>
          <p:nvSpPr>
            <p:cNvPr id="22540" name="Rectangle 12"/>
            <p:cNvSpPr>
              <a:spLocks/>
            </p:cNvSpPr>
            <p:nvPr/>
          </p:nvSpPr>
          <p:spPr bwMode="auto">
            <a:xfrm>
              <a:off x="0" y="0"/>
              <a:ext cx="2736"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1733" dirty="0">
                  <a:solidFill>
                    <a:srgbClr val="FFFFFF"/>
                  </a:solidFill>
                  <a:cs typeface="+mn-ea"/>
                  <a:sym typeface="+mn-lt"/>
                </a:rPr>
                <a:t>Introduction</a:t>
              </a:r>
            </a:p>
          </p:txBody>
        </p:sp>
      </p:grpSp>
      <p:sp>
        <p:nvSpPr>
          <p:cNvPr id="22542" name="Line 14"/>
          <p:cNvSpPr>
            <a:spLocks noChangeShapeType="1"/>
          </p:cNvSpPr>
          <p:nvPr/>
        </p:nvSpPr>
        <p:spPr bwMode="auto">
          <a:xfrm rot="10800000" flipH="1">
            <a:off x="10921207" y="4881563"/>
            <a:ext cx="1308893" cy="0"/>
          </a:xfrm>
          <a:prstGeom prst="line">
            <a:avLst/>
          </a:prstGeom>
          <a:noFill/>
          <a:ln w="12700" cap="rnd">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cs typeface="+mn-ea"/>
              <a:sym typeface="+mn-lt"/>
            </a:endParaRPr>
          </a:p>
        </p:txBody>
      </p:sp>
      <p:sp>
        <p:nvSpPr>
          <p:cNvPr id="19" name="Rectangle 2">
            <a:extLst>
              <a:ext uri="{FF2B5EF4-FFF2-40B4-BE49-F238E27FC236}">
                <a16:creationId xmlns:a16="http://schemas.microsoft.com/office/drawing/2014/main" id="{A7CECDE1-2660-49A4-A8E0-75F4C220AB4B}"/>
              </a:ext>
            </a:extLst>
          </p:cNvPr>
          <p:cNvSpPr/>
          <p:nvPr/>
        </p:nvSpPr>
        <p:spPr>
          <a:xfrm>
            <a:off x="9976823" y="668999"/>
            <a:ext cx="2137060" cy="307777"/>
          </a:xfrm>
          <a:prstGeom prst="rect">
            <a:avLst/>
          </a:prstGeom>
        </p:spPr>
        <p:txBody>
          <a:bodyPr wrap="none">
            <a:spAutoFit/>
          </a:bodyPr>
          <a:lstStyle/>
          <a:p>
            <a:r>
              <a:rPr lang="id-ID" sz="1400" dirty="0">
                <a:solidFill>
                  <a:schemeClr val="bg2">
                    <a:lumMod val="25000"/>
                  </a:schemeClr>
                </a:solidFill>
                <a:cs typeface="+mn-ea"/>
                <a:sym typeface="+mn-lt"/>
              </a:rPr>
              <a:t>INVESTMENT RETURN</a:t>
            </a:r>
          </a:p>
        </p:txBody>
      </p:sp>
      <p:pic>
        <p:nvPicPr>
          <p:cNvPr id="3" name="图片 2">
            <a:extLst>
              <a:ext uri="{FF2B5EF4-FFF2-40B4-BE49-F238E27FC236}">
                <a16:creationId xmlns:a16="http://schemas.microsoft.com/office/drawing/2014/main" id="{413ED814-A4E6-415C-A101-2BCA507DF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87" y="1879600"/>
            <a:ext cx="2837964" cy="1759068"/>
          </a:xfrm>
          <a:prstGeom prst="rect">
            <a:avLst/>
          </a:prstGeom>
        </p:spPr>
      </p:pic>
      <p:pic>
        <p:nvPicPr>
          <p:cNvPr id="5" name="图片 4">
            <a:extLst>
              <a:ext uri="{FF2B5EF4-FFF2-40B4-BE49-F238E27FC236}">
                <a16:creationId xmlns:a16="http://schemas.microsoft.com/office/drawing/2014/main" id="{18397640-9168-4AAB-B4D4-8D281C434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9563" y="1868955"/>
            <a:ext cx="3452813" cy="1780357"/>
          </a:xfrm>
          <a:prstGeom prst="rect">
            <a:avLst/>
          </a:prstGeom>
        </p:spPr>
      </p:pic>
      <p:pic>
        <p:nvPicPr>
          <p:cNvPr id="7" name="图片 6">
            <a:extLst>
              <a:ext uri="{FF2B5EF4-FFF2-40B4-BE49-F238E27FC236}">
                <a16:creationId xmlns:a16="http://schemas.microsoft.com/office/drawing/2014/main" id="{401805D4-0681-4766-AF21-61851FB85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9585" y="1800225"/>
            <a:ext cx="2757665" cy="1838443"/>
          </a:xfrm>
          <a:prstGeom prst="rect">
            <a:avLst/>
          </a:prstGeom>
        </p:spPr>
      </p:pic>
      <p:sp>
        <p:nvSpPr>
          <p:cNvPr id="8" name="文本框 7">
            <a:extLst>
              <a:ext uri="{FF2B5EF4-FFF2-40B4-BE49-F238E27FC236}">
                <a16:creationId xmlns:a16="http://schemas.microsoft.com/office/drawing/2014/main" id="{DBD6B50D-769F-4E2A-9086-723B5C54E7EE}"/>
              </a:ext>
            </a:extLst>
          </p:cNvPr>
          <p:cNvSpPr txBox="1"/>
          <p:nvPr/>
        </p:nvSpPr>
        <p:spPr>
          <a:xfrm flipH="1">
            <a:off x="607217" y="4093369"/>
            <a:ext cx="1670846" cy="461665"/>
          </a:xfrm>
          <a:prstGeom prst="rect">
            <a:avLst/>
          </a:prstGeom>
          <a:noFill/>
        </p:spPr>
        <p:txBody>
          <a:bodyPr wrap="square" rtlCol="0">
            <a:spAutoFit/>
          </a:bodyPr>
          <a:lstStyle/>
          <a:p>
            <a:r>
              <a:rPr lang="en-GB" altLang="zh-CN" sz="2400" b="1" dirty="0">
                <a:solidFill>
                  <a:schemeClr val="bg1"/>
                </a:solidFill>
              </a:rPr>
              <a:t>HTC </a:t>
            </a:r>
            <a:r>
              <a:rPr lang="en-GB" altLang="zh-CN" sz="2400" b="1" dirty="0" err="1">
                <a:solidFill>
                  <a:schemeClr val="bg1"/>
                </a:solidFill>
              </a:rPr>
              <a:t>Vive</a:t>
            </a:r>
            <a:endParaRPr lang="zh-CN" altLang="en-US" sz="2400" b="1" dirty="0">
              <a:solidFill>
                <a:schemeClr val="bg1"/>
              </a:solidFill>
            </a:endParaRPr>
          </a:p>
        </p:txBody>
      </p:sp>
      <p:sp>
        <p:nvSpPr>
          <p:cNvPr id="10" name="文本框 9">
            <a:extLst>
              <a:ext uri="{FF2B5EF4-FFF2-40B4-BE49-F238E27FC236}">
                <a16:creationId xmlns:a16="http://schemas.microsoft.com/office/drawing/2014/main" id="{BF3A0EEB-C1AA-4889-B73C-3C234974ABB3}"/>
              </a:ext>
            </a:extLst>
          </p:cNvPr>
          <p:cNvSpPr txBox="1"/>
          <p:nvPr/>
        </p:nvSpPr>
        <p:spPr>
          <a:xfrm>
            <a:off x="4929187" y="4091402"/>
            <a:ext cx="1950244" cy="461665"/>
          </a:xfrm>
          <a:prstGeom prst="rect">
            <a:avLst/>
          </a:prstGeom>
          <a:noFill/>
        </p:spPr>
        <p:txBody>
          <a:bodyPr wrap="square" rtlCol="0">
            <a:spAutoFit/>
          </a:bodyPr>
          <a:lstStyle/>
          <a:p>
            <a:r>
              <a:rPr lang="en-GB" altLang="zh-CN" sz="2400" b="1" dirty="0">
                <a:solidFill>
                  <a:schemeClr val="bg1"/>
                </a:solidFill>
              </a:rPr>
              <a:t>Oculus Rift</a:t>
            </a:r>
            <a:endParaRPr lang="zh-CN" altLang="en-US" sz="2400" b="1" dirty="0">
              <a:solidFill>
                <a:schemeClr val="bg1"/>
              </a:solidFill>
            </a:endParaRPr>
          </a:p>
        </p:txBody>
      </p:sp>
      <p:sp>
        <p:nvSpPr>
          <p:cNvPr id="11" name="文本框 10">
            <a:extLst>
              <a:ext uri="{FF2B5EF4-FFF2-40B4-BE49-F238E27FC236}">
                <a16:creationId xmlns:a16="http://schemas.microsoft.com/office/drawing/2014/main" id="{3872784D-93DB-4FED-BD7A-DF74E284B146}"/>
              </a:ext>
            </a:extLst>
          </p:cNvPr>
          <p:cNvSpPr txBox="1"/>
          <p:nvPr/>
        </p:nvSpPr>
        <p:spPr>
          <a:xfrm>
            <a:off x="9002240" y="3908119"/>
            <a:ext cx="2043113" cy="1107996"/>
          </a:xfrm>
          <a:prstGeom prst="rect">
            <a:avLst/>
          </a:prstGeom>
          <a:noFill/>
        </p:spPr>
        <p:txBody>
          <a:bodyPr wrap="square" rtlCol="0">
            <a:spAutoFit/>
          </a:bodyPr>
          <a:lstStyle/>
          <a:p>
            <a:r>
              <a:rPr lang="en-GB" altLang="zh-CN" sz="2400" b="1" dirty="0">
                <a:solidFill>
                  <a:schemeClr val="bg1"/>
                </a:solidFill>
              </a:rPr>
              <a:t>Google Cardboard</a:t>
            </a:r>
          </a:p>
          <a:p>
            <a:endParaRPr lang="zh-CN" altLang="en-US" dirty="0"/>
          </a:p>
        </p:txBody>
      </p:sp>
    </p:spTree>
    <p:extLst>
      <p:ext uri="{BB962C8B-B14F-4D97-AF65-F5344CB8AC3E}">
        <p14:creationId xmlns:p14="http://schemas.microsoft.com/office/powerpoint/2010/main" val="959042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grpId="0" nodeType="withEffect">
                                  <p:stCondLst>
                                    <p:cond delay="0"/>
                                  </p:stCondLst>
                                  <p:iterate type="lt">
                                    <p:tmPct val="100000"/>
                                  </p:iterate>
                                  <p:childTnLst>
                                    <p:set>
                                      <p:cBhvr>
                                        <p:cTn id="6" dur="1" fill="hold">
                                          <p:stCondLst>
                                            <p:cond delay="0"/>
                                          </p:stCondLst>
                                        </p:cTn>
                                        <p:tgtEl>
                                          <p:spTgt spid="22530"/>
                                        </p:tgtEl>
                                        <p:attrNameLst>
                                          <p:attrName>style.visibility</p:attrName>
                                        </p:attrNameLst>
                                      </p:cBhvr>
                                      <p:to>
                                        <p:strVal val="visible"/>
                                      </p:to>
                                    </p:set>
                                    <p:anim calcmode="lin" valueType="num">
                                      <p:cBhvr>
                                        <p:cTn id="7" dur="75" fill="hold"/>
                                        <p:tgtEl>
                                          <p:spTgt spid="22530"/>
                                        </p:tgtEl>
                                        <p:attrNameLst>
                                          <p:attrName>ppt_w</p:attrName>
                                        </p:attrNameLst>
                                      </p:cBhvr>
                                      <p:tavLst>
                                        <p:tav tm="0">
                                          <p:val>
                                            <p:strVal val="4*#ppt_w"/>
                                          </p:val>
                                        </p:tav>
                                        <p:tav tm="100000">
                                          <p:val>
                                            <p:strVal val="#ppt_w"/>
                                          </p:val>
                                        </p:tav>
                                      </p:tavLst>
                                    </p:anim>
                                    <p:anim calcmode="lin" valueType="num">
                                      <p:cBhvr>
                                        <p:cTn id="8" dur="75" fill="hold"/>
                                        <p:tgtEl>
                                          <p:spTgt spid="22530"/>
                                        </p:tgtEl>
                                        <p:attrNameLst>
                                          <p:attrName>ppt_h</p:attrName>
                                        </p:attrNameLst>
                                      </p:cBhvr>
                                      <p:tavLst>
                                        <p:tav tm="0">
                                          <p:val>
                                            <p:strVal val="4*#ppt_h"/>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2531"/>
                                        </p:tgtEl>
                                        <p:attrNameLst>
                                          <p:attrName>style.visibility</p:attrName>
                                        </p:attrNameLst>
                                      </p:cBhvr>
                                      <p:to>
                                        <p:strVal val="visible"/>
                                      </p:to>
                                    </p:set>
                                    <p:anim calcmode="lin" valueType="num">
                                      <p:cBhvr>
                                        <p:cTn id="11" dur="500" fill="hold"/>
                                        <p:tgtEl>
                                          <p:spTgt spid="22531"/>
                                        </p:tgtEl>
                                        <p:attrNameLst>
                                          <p:attrName>ppt_w</p:attrName>
                                        </p:attrNameLst>
                                      </p:cBhvr>
                                      <p:tavLst>
                                        <p:tav tm="0">
                                          <p:val>
                                            <p:fltVal val="0"/>
                                          </p:val>
                                        </p:tav>
                                        <p:tav tm="100000">
                                          <p:val>
                                            <p:strVal val="#ppt_w"/>
                                          </p:val>
                                        </p:tav>
                                      </p:tavLst>
                                    </p:anim>
                                    <p:anim calcmode="lin" valueType="num">
                                      <p:cBhvr>
                                        <p:cTn id="12" dur="500" fill="hold"/>
                                        <p:tgtEl>
                                          <p:spTgt spid="22531"/>
                                        </p:tgtEl>
                                        <p:attrNameLst>
                                          <p:attrName>ppt_h</p:attrName>
                                        </p:attrNameLst>
                                      </p:cBhvr>
                                      <p:tavLst>
                                        <p:tav tm="0">
                                          <p:val>
                                            <p:fltVal val="0"/>
                                          </p:val>
                                        </p:tav>
                                        <p:tav tm="100000">
                                          <p:val>
                                            <p:strVal val="#ppt_h"/>
                                          </p:val>
                                        </p:tav>
                                      </p:tavLst>
                                    </p:anim>
                                  </p:childTnLst>
                                </p:cTn>
                              </p:par>
                              <p:par>
                                <p:cTn id="13" presetID="22" presetClass="entr" presetSubtype="8" fill="hold" nodeType="withEffect">
                                  <p:stCondLst>
                                    <p:cond delay="0"/>
                                  </p:stCondLst>
                                  <p:childTnLst>
                                    <p:set>
                                      <p:cBhvr>
                                        <p:cTn id="14" dur="1" fill="hold">
                                          <p:stCondLst>
                                            <p:cond delay="0"/>
                                          </p:stCondLst>
                                        </p:cTn>
                                        <p:tgtEl>
                                          <p:spTgt spid="22538"/>
                                        </p:tgtEl>
                                        <p:attrNameLst>
                                          <p:attrName>style.visibility</p:attrName>
                                        </p:attrNameLst>
                                      </p:cBhvr>
                                      <p:to>
                                        <p:strVal val="visible"/>
                                      </p:to>
                                    </p:set>
                                    <p:animEffect transition="in" filter="wipe(left)">
                                      <p:cBhvr>
                                        <p:cTn id="15" dur="500"/>
                                        <p:tgtEl>
                                          <p:spTgt spid="2253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a:xfrm>
            <a:off x="798574" y="1062660"/>
            <a:ext cx="3535288" cy="2073600"/>
            <a:chOff x="277460" y="1624480"/>
            <a:chExt cx="2651466" cy="1555200"/>
          </a:xfrm>
        </p:grpSpPr>
        <p:sp>
          <p:nvSpPr>
            <p:cNvPr id="89" name="Rectangle 88"/>
            <p:cNvSpPr/>
            <p:nvPr/>
          </p:nvSpPr>
          <p:spPr>
            <a:xfrm>
              <a:off x="277460" y="2071684"/>
              <a:ext cx="2651466" cy="1107996"/>
            </a:xfrm>
            <a:prstGeom prst="rect">
              <a:avLst/>
            </a:prstGeom>
          </p:spPr>
          <p:txBody>
            <a:bodyPr wrap="square">
              <a:spAutoFit/>
            </a:bodyPr>
            <a:lstStyle/>
            <a:p>
              <a:r>
                <a:rPr lang="zh-CN" altLang="zh-CN" dirty="0"/>
                <a:t>用</a:t>
              </a:r>
              <a:r>
                <a:rPr lang="en-US" altLang="zh-CN" dirty="0"/>
                <a:t>VR</a:t>
              </a:r>
              <a:r>
                <a:rPr lang="zh-CN" altLang="zh-CN" dirty="0"/>
                <a:t>技术，由于不受标本、场地等的限制，所以培训费用大大降低。一些用于医学培训、实习和研究的虚拟现实系统，仿真程度非常高</a:t>
              </a:r>
              <a:r>
                <a:rPr lang="zh-CN" altLang="en-US" dirty="0"/>
                <a:t>。</a:t>
              </a:r>
              <a:endParaRPr lang="zh-CN" altLang="zh-CN" dirty="0"/>
            </a:p>
          </p:txBody>
        </p:sp>
        <p:sp>
          <p:nvSpPr>
            <p:cNvPr id="90" name="Rectangle 89"/>
            <p:cNvSpPr/>
            <p:nvPr/>
          </p:nvSpPr>
          <p:spPr>
            <a:xfrm>
              <a:off x="277460" y="1624480"/>
              <a:ext cx="2294276" cy="300083"/>
            </a:xfrm>
            <a:prstGeom prst="rect">
              <a:avLst/>
            </a:prstGeom>
          </p:spPr>
          <p:txBody>
            <a:bodyPr wrap="square">
              <a:spAutoFit/>
            </a:bodyPr>
            <a:lstStyle/>
            <a:p>
              <a:r>
                <a:rPr lang="zh-CN" altLang="zh-CN" sz="2000" b="1" dirty="0"/>
                <a:t>医学</a:t>
              </a:r>
            </a:p>
          </p:txBody>
        </p:sp>
      </p:grpSp>
      <p:grpSp>
        <p:nvGrpSpPr>
          <p:cNvPr id="4" name="Group 22"/>
          <p:cNvGrpSpPr/>
          <p:nvPr/>
        </p:nvGrpSpPr>
        <p:grpSpPr>
          <a:xfrm>
            <a:off x="798574" y="3996783"/>
            <a:ext cx="3106661" cy="2110610"/>
            <a:chOff x="598930" y="3130678"/>
            <a:chExt cx="2329996" cy="1582959"/>
          </a:xfrm>
        </p:grpSpPr>
        <p:sp>
          <p:nvSpPr>
            <p:cNvPr id="91" name="Rectangle 90"/>
            <p:cNvSpPr/>
            <p:nvPr/>
          </p:nvSpPr>
          <p:spPr>
            <a:xfrm>
              <a:off x="642910" y="3605640"/>
              <a:ext cx="2286016" cy="1107997"/>
            </a:xfrm>
            <a:prstGeom prst="rect">
              <a:avLst/>
            </a:prstGeom>
          </p:spPr>
          <p:txBody>
            <a:bodyPr wrap="square">
              <a:spAutoFit/>
            </a:bodyPr>
            <a:lstStyle/>
            <a:p>
              <a:r>
                <a:rPr lang="zh-CN" altLang="zh-CN" dirty="0"/>
                <a:t>教育对艺术的潜在应用价值同样适用于教育，如在解释一些复杂的系统抽象的概念如量子物理等方面，</a:t>
              </a:r>
            </a:p>
            <a:p>
              <a:r>
                <a:rPr lang="en-US" altLang="zh-CN" dirty="0"/>
                <a:t>VR</a:t>
              </a:r>
              <a:r>
                <a:rPr lang="zh-CN" altLang="zh-CN" dirty="0"/>
                <a:t>是非常有力的工具。</a:t>
              </a:r>
            </a:p>
          </p:txBody>
        </p:sp>
        <p:sp>
          <p:nvSpPr>
            <p:cNvPr id="92" name="Rectangle 91"/>
            <p:cNvSpPr/>
            <p:nvPr/>
          </p:nvSpPr>
          <p:spPr>
            <a:xfrm>
              <a:off x="598930" y="3130678"/>
              <a:ext cx="1928826" cy="300083"/>
            </a:xfrm>
            <a:prstGeom prst="rect">
              <a:avLst/>
            </a:prstGeom>
          </p:spPr>
          <p:txBody>
            <a:bodyPr wrap="square">
              <a:spAutoFit/>
            </a:bodyPr>
            <a:lstStyle/>
            <a:p>
              <a:r>
                <a:rPr lang="zh-CN" altLang="zh-CN" sz="2000" b="1" dirty="0"/>
                <a:t>教育</a:t>
              </a:r>
              <a:endParaRPr lang="zh-CN" altLang="en-US" sz="1867" b="1" dirty="0">
                <a:solidFill>
                  <a:schemeClr val="bg1">
                    <a:lumMod val="65000"/>
                  </a:schemeClr>
                </a:solidFill>
                <a:cs typeface="+mn-ea"/>
                <a:sym typeface="+mn-lt"/>
              </a:endParaRPr>
            </a:p>
          </p:txBody>
        </p:sp>
      </p:grpSp>
      <p:grpSp>
        <p:nvGrpSpPr>
          <p:cNvPr id="5" name="Group 23"/>
          <p:cNvGrpSpPr/>
          <p:nvPr/>
        </p:nvGrpSpPr>
        <p:grpSpPr>
          <a:xfrm>
            <a:off x="8477266" y="3904309"/>
            <a:ext cx="3314321" cy="2800906"/>
            <a:chOff x="6557674" y="2928232"/>
            <a:chExt cx="2286015" cy="2100680"/>
          </a:xfrm>
        </p:grpSpPr>
        <p:sp>
          <p:nvSpPr>
            <p:cNvPr id="93" name="Rectangle 92"/>
            <p:cNvSpPr/>
            <p:nvPr/>
          </p:nvSpPr>
          <p:spPr>
            <a:xfrm>
              <a:off x="6557674" y="3297669"/>
              <a:ext cx="2286015" cy="1731243"/>
            </a:xfrm>
            <a:prstGeom prst="rect">
              <a:avLst/>
            </a:prstGeom>
          </p:spPr>
          <p:txBody>
            <a:bodyPr wrap="square">
              <a:spAutoFit/>
            </a:bodyPr>
            <a:lstStyle/>
            <a:p>
              <a:pPr algn="r"/>
              <a:r>
                <a:rPr lang="zh-CN" altLang="zh-CN" dirty="0"/>
                <a:t>室内设计它以视觉形式反映了设计者的思想，虚拟现实可以把这种构思变成看得见的虚拟物体和环境，使以往只能借助传统的设计模式提升到数字化的即看即所得的完美境界，大大提高了设计和规划的质量与效率。</a:t>
              </a:r>
              <a:endParaRPr lang="ms-MY" sz="1333" dirty="0">
                <a:solidFill>
                  <a:schemeClr val="bg1">
                    <a:lumMod val="65000"/>
                  </a:schemeClr>
                </a:solidFill>
                <a:cs typeface="+mn-ea"/>
                <a:sym typeface="+mn-lt"/>
              </a:endParaRPr>
            </a:p>
          </p:txBody>
        </p:sp>
        <p:sp>
          <p:nvSpPr>
            <p:cNvPr id="94" name="Rectangle 93"/>
            <p:cNvSpPr/>
            <p:nvPr/>
          </p:nvSpPr>
          <p:spPr>
            <a:xfrm>
              <a:off x="6646972" y="2928232"/>
              <a:ext cx="1928826" cy="300083"/>
            </a:xfrm>
            <a:prstGeom prst="rect">
              <a:avLst/>
            </a:prstGeom>
          </p:spPr>
          <p:txBody>
            <a:bodyPr wrap="square">
              <a:spAutoFit/>
            </a:bodyPr>
            <a:lstStyle/>
            <a:p>
              <a:pPr algn="r"/>
              <a:r>
                <a:rPr lang="zh-CN" altLang="zh-CN" sz="2000" b="1" dirty="0"/>
                <a:t>室内设计</a:t>
              </a:r>
              <a:endParaRPr lang="zh-CN" altLang="en-US" sz="1867" b="1" dirty="0">
                <a:solidFill>
                  <a:schemeClr val="bg1">
                    <a:lumMod val="65000"/>
                  </a:schemeClr>
                </a:solidFill>
                <a:cs typeface="+mn-ea"/>
                <a:sym typeface="+mn-lt"/>
              </a:endParaRPr>
            </a:p>
          </p:txBody>
        </p:sp>
      </p:grpSp>
      <p:grpSp>
        <p:nvGrpSpPr>
          <p:cNvPr id="6" name="Group 24"/>
          <p:cNvGrpSpPr/>
          <p:nvPr/>
        </p:nvGrpSpPr>
        <p:grpSpPr>
          <a:xfrm>
            <a:off x="8624504" y="1219616"/>
            <a:ext cx="2809894" cy="2209385"/>
            <a:chOff x="6482966" y="929687"/>
            <a:chExt cx="2107421" cy="1657039"/>
          </a:xfrm>
        </p:grpSpPr>
        <p:sp>
          <p:nvSpPr>
            <p:cNvPr id="95" name="Rectangle 94"/>
            <p:cNvSpPr/>
            <p:nvPr/>
          </p:nvSpPr>
          <p:spPr>
            <a:xfrm>
              <a:off x="6482966" y="1270981"/>
              <a:ext cx="2107421" cy="1315745"/>
            </a:xfrm>
            <a:prstGeom prst="rect">
              <a:avLst/>
            </a:prstGeom>
          </p:spPr>
          <p:txBody>
            <a:bodyPr wrap="square">
              <a:spAutoFit/>
            </a:bodyPr>
            <a:lstStyle/>
            <a:p>
              <a:pPr algn="r"/>
              <a:r>
                <a:rPr lang="zh-CN" altLang="zh-CN" dirty="0"/>
                <a:t>娱乐丰富的感觉能力与</a:t>
              </a:r>
              <a:r>
                <a:rPr lang="en-US" altLang="zh-CN" dirty="0"/>
                <a:t>3D</a:t>
              </a:r>
              <a:r>
                <a:rPr lang="zh-CN" altLang="zh-CN" dirty="0"/>
                <a:t>显示环境使得</a:t>
              </a:r>
              <a:r>
                <a:rPr lang="en-US" altLang="zh-CN" dirty="0"/>
                <a:t>VR</a:t>
              </a:r>
              <a:r>
                <a:rPr lang="zh-CN" altLang="zh-CN" dirty="0"/>
                <a:t>成为理想的视频游戏工具。由于在娱乐方面对</a:t>
              </a:r>
              <a:r>
                <a:rPr lang="en-US" altLang="zh-CN" dirty="0"/>
                <a:t>VR</a:t>
              </a:r>
              <a:r>
                <a:rPr lang="zh-CN" altLang="zh-CN" dirty="0"/>
                <a:t>的真实感要求不是太高，故近些年来</a:t>
              </a:r>
              <a:r>
                <a:rPr lang="en-US" altLang="zh-CN" dirty="0"/>
                <a:t>VR</a:t>
              </a:r>
              <a:r>
                <a:rPr lang="zh-CN" altLang="zh-CN" dirty="0"/>
                <a:t>在该方</a:t>
              </a:r>
              <a:r>
                <a:rPr lang="zh-CN" altLang="en-US" dirty="0"/>
                <a:t>面</a:t>
              </a:r>
              <a:r>
                <a:rPr lang="zh-CN" altLang="zh-CN" dirty="0"/>
                <a:t>发展最为迅猛。</a:t>
              </a:r>
              <a:endParaRPr lang="ms-MY" sz="1333" dirty="0">
                <a:solidFill>
                  <a:schemeClr val="bg1">
                    <a:lumMod val="65000"/>
                  </a:schemeClr>
                </a:solidFill>
                <a:cs typeface="+mn-ea"/>
                <a:sym typeface="+mn-lt"/>
              </a:endParaRPr>
            </a:p>
          </p:txBody>
        </p:sp>
        <p:sp>
          <p:nvSpPr>
            <p:cNvPr id="96" name="Rectangle 95"/>
            <p:cNvSpPr/>
            <p:nvPr/>
          </p:nvSpPr>
          <p:spPr>
            <a:xfrm>
              <a:off x="6572264" y="929687"/>
              <a:ext cx="1928826" cy="284742"/>
            </a:xfrm>
            <a:prstGeom prst="rect">
              <a:avLst/>
            </a:prstGeom>
          </p:spPr>
          <p:txBody>
            <a:bodyPr wrap="square">
              <a:spAutoFit/>
            </a:bodyPr>
            <a:lstStyle/>
            <a:p>
              <a:pPr algn="r"/>
              <a:r>
                <a:rPr lang="zh-CN" altLang="en-US" b="1" dirty="0">
                  <a:sym typeface="+mn-lt"/>
                </a:rPr>
                <a:t>娱乐</a:t>
              </a:r>
            </a:p>
          </p:txBody>
        </p:sp>
      </p:grpSp>
      <p:grpSp>
        <p:nvGrpSpPr>
          <p:cNvPr id="25" name="Group 24"/>
          <p:cNvGrpSpPr/>
          <p:nvPr/>
        </p:nvGrpSpPr>
        <p:grpSpPr>
          <a:xfrm>
            <a:off x="3143229" y="2000240"/>
            <a:ext cx="6109699" cy="4073133"/>
            <a:chOff x="2357422" y="1500180"/>
            <a:chExt cx="4582274" cy="3054850"/>
          </a:xfrm>
        </p:grpSpPr>
        <p:graphicFrame>
          <p:nvGraphicFramePr>
            <p:cNvPr id="88" name="Diagram 87"/>
            <p:cNvGraphicFramePr/>
            <p:nvPr>
              <p:extLst>
                <p:ext uri="{D42A27DB-BD31-4B8C-83A1-F6EECF244321}">
                  <p14:modId xmlns:p14="http://schemas.microsoft.com/office/powerpoint/2010/main" val="2530854982"/>
                </p:ext>
              </p:extLst>
            </p:nvPr>
          </p:nvGraphicFramePr>
          <p:xfrm>
            <a:off x="2357422" y="1500180"/>
            <a:ext cx="4582274" cy="305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p:cNvSpPr/>
            <p:nvPr/>
          </p:nvSpPr>
          <p:spPr>
            <a:xfrm>
              <a:off x="3428992" y="1797474"/>
              <a:ext cx="928694" cy="992579"/>
            </a:xfrm>
            <a:prstGeom prst="rect">
              <a:avLst/>
            </a:prstGeom>
          </p:spPr>
          <p:txBody>
            <a:bodyPr wrap="square" anchor="ctr">
              <a:spAutoFit/>
            </a:bodyPr>
            <a:lstStyle/>
            <a:p>
              <a:pPr algn="ctr"/>
              <a:r>
                <a:rPr lang="en-US" sz="8000" dirty="0">
                  <a:solidFill>
                    <a:schemeClr val="bg1"/>
                  </a:solidFill>
                  <a:cs typeface="+mn-ea"/>
                  <a:sym typeface="+mn-lt"/>
                </a:rPr>
                <a:t>M</a:t>
              </a:r>
            </a:p>
          </p:txBody>
        </p:sp>
        <p:sp>
          <p:nvSpPr>
            <p:cNvPr id="19" name="Rectangle 18"/>
            <p:cNvSpPr/>
            <p:nvPr/>
          </p:nvSpPr>
          <p:spPr>
            <a:xfrm>
              <a:off x="4929190" y="1797474"/>
              <a:ext cx="928694" cy="992579"/>
            </a:xfrm>
            <a:prstGeom prst="rect">
              <a:avLst/>
            </a:prstGeom>
          </p:spPr>
          <p:txBody>
            <a:bodyPr wrap="square" anchor="ctr">
              <a:spAutoFit/>
            </a:bodyPr>
            <a:lstStyle/>
            <a:p>
              <a:pPr algn="ctr"/>
              <a:r>
                <a:rPr lang="en-US" sz="8000" dirty="0">
                  <a:solidFill>
                    <a:schemeClr val="bg1"/>
                  </a:solidFill>
                  <a:cs typeface="+mn-ea"/>
                  <a:sym typeface="+mn-lt"/>
                </a:rPr>
                <a:t>R</a:t>
              </a:r>
            </a:p>
          </p:txBody>
        </p:sp>
        <p:sp>
          <p:nvSpPr>
            <p:cNvPr id="20" name="Rectangle 19"/>
            <p:cNvSpPr/>
            <p:nvPr/>
          </p:nvSpPr>
          <p:spPr>
            <a:xfrm>
              <a:off x="3428992" y="3226234"/>
              <a:ext cx="928694" cy="992579"/>
            </a:xfrm>
            <a:prstGeom prst="rect">
              <a:avLst/>
            </a:prstGeom>
          </p:spPr>
          <p:txBody>
            <a:bodyPr wrap="square" anchor="ctr">
              <a:spAutoFit/>
            </a:bodyPr>
            <a:lstStyle/>
            <a:p>
              <a:pPr algn="ctr"/>
              <a:r>
                <a:rPr lang="en-US" sz="8000" dirty="0">
                  <a:solidFill>
                    <a:schemeClr val="bg1"/>
                  </a:solidFill>
                  <a:cs typeface="+mn-ea"/>
                  <a:sym typeface="+mn-lt"/>
                </a:rPr>
                <a:t>E</a:t>
              </a:r>
            </a:p>
          </p:txBody>
        </p:sp>
        <p:sp>
          <p:nvSpPr>
            <p:cNvPr id="21" name="Rectangle 20"/>
            <p:cNvSpPr/>
            <p:nvPr/>
          </p:nvSpPr>
          <p:spPr>
            <a:xfrm>
              <a:off x="4929190" y="3297671"/>
              <a:ext cx="928694" cy="992579"/>
            </a:xfrm>
            <a:prstGeom prst="rect">
              <a:avLst/>
            </a:prstGeom>
          </p:spPr>
          <p:txBody>
            <a:bodyPr wrap="square" anchor="ctr">
              <a:spAutoFit/>
            </a:bodyPr>
            <a:lstStyle/>
            <a:p>
              <a:pPr algn="ctr"/>
              <a:r>
                <a:rPr lang="en-US" sz="8000" dirty="0">
                  <a:solidFill>
                    <a:schemeClr val="bg1"/>
                  </a:solidFill>
                  <a:cs typeface="+mn-ea"/>
                  <a:sym typeface="+mn-lt"/>
                </a:rPr>
                <a:t>D</a:t>
              </a:r>
            </a:p>
          </p:txBody>
        </p:sp>
      </p:grpSp>
      <p:sp>
        <p:nvSpPr>
          <p:cNvPr id="22" name="TextBox 8">
            <a:extLst>
              <a:ext uri="{FF2B5EF4-FFF2-40B4-BE49-F238E27FC236}">
                <a16:creationId xmlns:a16="http://schemas.microsoft.com/office/drawing/2014/main" id="{A91E362A-F5C8-4B55-A4DE-73BF2208C383}"/>
              </a:ext>
            </a:extLst>
          </p:cNvPr>
          <p:cNvSpPr txBox="1"/>
          <p:nvPr/>
        </p:nvSpPr>
        <p:spPr>
          <a:xfrm>
            <a:off x="755662" y="567878"/>
            <a:ext cx="2903359" cy="523220"/>
          </a:xfrm>
          <a:prstGeom prst="rect">
            <a:avLst/>
          </a:prstGeom>
          <a:noFill/>
        </p:spPr>
        <p:txBody>
          <a:bodyPr wrap="none" rtlCol="0">
            <a:spAutoFit/>
          </a:bodyPr>
          <a:lstStyle/>
          <a:p>
            <a:r>
              <a:rPr lang="en-US" altLang="zh-CN" sz="2800" b="1" dirty="0"/>
              <a:t>Application Area</a:t>
            </a:r>
            <a:endParaRPr lang="id-ID" sz="2800" spc="300" dirty="0">
              <a:solidFill>
                <a:srgbClr val="063D54"/>
              </a:solidFill>
              <a:latin typeface="Montserrat"/>
            </a:endParaRPr>
          </a:p>
        </p:txBody>
      </p:sp>
    </p:spTree>
    <p:extLst>
      <p:ext uri="{BB962C8B-B14F-4D97-AF65-F5344CB8AC3E}">
        <p14:creationId xmlns:p14="http://schemas.microsoft.com/office/powerpoint/2010/main" val="28566751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500"/>
                                        <p:tgtEl>
                                          <p:spTgt spid="25"/>
                                        </p:tgtEl>
                                      </p:cBhvr>
                                    </p:animEffect>
                                  </p:childTnLst>
                                </p:cTn>
                              </p:par>
                              <p:par>
                                <p:cTn id="8" presetID="1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Right)">
                                      <p:cBhvr>
                                        <p:cTn id="10" dur="500"/>
                                        <p:tgtEl>
                                          <p:spTgt spid="3"/>
                                        </p:tgtEl>
                                      </p:cBhvr>
                                    </p:animEffect>
                                  </p:childTnLst>
                                </p:cTn>
                              </p:par>
                              <p:par>
                                <p:cTn id="11" presetID="1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lide(fromLeft)">
                                      <p:cBhvr>
                                        <p:cTn id="13" dur="500"/>
                                        <p:tgtEl>
                                          <p:spTgt spid="6"/>
                                        </p:tgtEl>
                                      </p:cBhvr>
                                    </p:animEffect>
                                  </p:childTnLst>
                                </p:cTn>
                              </p:par>
                              <p:par>
                                <p:cTn id="14" presetID="12" presetClass="entr" presetSubtype="2"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lide(from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Left)">
                                      <p:cBhvr>
                                        <p:cTn id="19" dur="5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_文本框 23"/>
          <p:cNvSpPr txBox="1"/>
          <p:nvPr>
            <p:custDataLst>
              <p:tags r:id="rId1"/>
            </p:custDataLst>
          </p:nvPr>
        </p:nvSpPr>
        <p:spPr>
          <a:xfrm>
            <a:off x="11173652" y="6423771"/>
            <a:ext cx="441146" cy="230832"/>
          </a:xfrm>
          <a:prstGeom prst="rect">
            <a:avLst/>
          </a:prstGeom>
          <a:noFill/>
        </p:spPr>
        <p:txBody>
          <a:bodyPr wrap="none" rtlCol="0">
            <a:spAutoFit/>
          </a:bodyPr>
          <a:lstStyle/>
          <a:p>
            <a:r>
              <a:rPr lang="en-US" sz="900">
                <a:solidFill>
                  <a:schemeClr val="bg1">
                    <a:lumMod val="65000"/>
                  </a:schemeClr>
                </a:solidFill>
                <a:latin typeface="Roboto" panose="02000000000000000000" pitchFamily="2" charset="0"/>
                <a:ea typeface="Roboto" panose="02000000000000000000" pitchFamily="2" charset="0"/>
              </a:rPr>
              <a:t>// 01</a:t>
            </a:r>
          </a:p>
        </p:txBody>
      </p:sp>
      <p:sp>
        <p:nvSpPr>
          <p:cNvPr id="4" name="PA_矩形 3"/>
          <p:cNvSpPr/>
          <p:nvPr>
            <p:custDataLst>
              <p:tags r:id="rId2"/>
            </p:custDataLst>
          </p:nvPr>
        </p:nvSpPr>
        <p:spPr>
          <a:xfrm>
            <a:off x="1200572" y="2019300"/>
            <a:ext cx="1828800" cy="1828800"/>
          </a:xfrm>
          <a:prstGeom prst="rect">
            <a:avLst/>
          </a:prstGeom>
          <a:solidFill>
            <a:schemeClr val="accent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_矩形 11"/>
          <p:cNvSpPr/>
          <p:nvPr>
            <p:custDataLst>
              <p:tags r:id="rId3"/>
            </p:custDataLst>
          </p:nvPr>
        </p:nvSpPr>
        <p:spPr>
          <a:xfrm>
            <a:off x="3398370" y="2019300"/>
            <a:ext cx="2374201" cy="369332"/>
          </a:xfrm>
          <a:prstGeom prst="rect">
            <a:avLst/>
          </a:prstGeom>
        </p:spPr>
        <p:txBody>
          <a:bodyPr wrap="square">
            <a:spAutoFit/>
          </a:bodyPr>
          <a:lstStyle/>
          <a:p>
            <a:r>
              <a:rPr lang="en-US" altLang="zh-CN" b="1" dirty="0">
                <a:solidFill>
                  <a:srgbClr val="063D54"/>
                </a:solidFill>
                <a:latin typeface="Roboto" panose="02000000000000000000" pitchFamily="2" charset="0"/>
                <a:ea typeface="Roboto" panose="02000000000000000000" pitchFamily="2" charset="0"/>
              </a:rPr>
              <a:t>Medicine Science</a:t>
            </a:r>
            <a:endParaRPr lang="zh-CN" altLang="en-US" b="1" dirty="0">
              <a:solidFill>
                <a:srgbClr val="063D54"/>
              </a:solidFill>
              <a:latin typeface="Roboto" panose="02000000000000000000" pitchFamily="2" charset="0"/>
              <a:ea typeface="Roboto" panose="02000000000000000000" pitchFamily="2" charset="0"/>
            </a:endParaRPr>
          </a:p>
        </p:txBody>
      </p:sp>
      <p:sp>
        <p:nvSpPr>
          <p:cNvPr id="20" name="PA_矩形 19"/>
          <p:cNvSpPr/>
          <p:nvPr>
            <p:custDataLst>
              <p:tags r:id="rId4"/>
            </p:custDataLst>
          </p:nvPr>
        </p:nvSpPr>
        <p:spPr>
          <a:xfrm>
            <a:off x="6421734" y="2028230"/>
            <a:ext cx="1828800" cy="1828800"/>
          </a:xfrm>
          <a:prstGeom prst="rect">
            <a:avLst/>
          </a:prstGeom>
          <a:solidFill>
            <a:srgbClr val="063D5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_矩形 25"/>
          <p:cNvSpPr/>
          <p:nvPr>
            <p:custDataLst>
              <p:tags r:id="rId5"/>
            </p:custDataLst>
          </p:nvPr>
        </p:nvSpPr>
        <p:spPr>
          <a:xfrm>
            <a:off x="8619532" y="2028230"/>
            <a:ext cx="2374201" cy="369332"/>
          </a:xfrm>
          <a:prstGeom prst="rect">
            <a:avLst/>
          </a:prstGeom>
          <a:solidFill>
            <a:schemeClr val="bg1"/>
          </a:solidFill>
        </p:spPr>
        <p:txBody>
          <a:bodyPr wrap="square">
            <a:spAutoFit/>
          </a:bodyPr>
          <a:lstStyle/>
          <a:p>
            <a:r>
              <a:rPr lang="en-US" altLang="zh-CN" b="1" dirty="0">
                <a:solidFill>
                  <a:srgbClr val="063D54"/>
                </a:solidFill>
                <a:latin typeface="Roboto" panose="02000000000000000000" pitchFamily="2" charset="0"/>
                <a:ea typeface="Roboto" panose="02000000000000000000" pitchFamily="2" charset="0"/>
              </a:rPr>
              <a:t>Entertainment</a:t>
            </a:r>
            <a:endParaRPr lang="zh-CN" altLang="en-US" b="1" dirty="0">
              <a:solidFill>
                <a:srgbClr val="063D54"/>
              </a:solidFill>
              <a:latin typeface="Roboto" panose="02000000000000000000" pitchFamily="2" charset="0"/>
              <a:ea typeface="Roboto" panose="02000000000000000000" pitchFamily="2" charset="0"/>
            </a:endParaRPr>
          </a:p>
        </p:txBody>
      </p:sp>
      <p:sp>
        <p:nvSpPr>
          <p:cNvPr id="28" name="PA_矩形 27"/>
          <p:cNvSpPr/>
          <p:nvPr>
            <p:custDataLst>
              <p:tags r:id="rId6"/>
            </p:custDataLst>
          </p:nvPr>
        </p:nvSpPr>
        <p:spPr>
          <a:xfrm>
            <a:off x="1198268" y="4334540"/>
            <a:ext cx="1828800" cy="1828800"/>
          </a:xfrm>
          <a:prstGeom prst="rect">
            <a:avLst/>
          </a:prstGeom>
          <a:solidFill>
            <a:srgbClr val="063D5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_矩形 29"/>
          <p:cNvSpPr/>
          <p:nvPr>
            <p:custDataLst>
              <p:tags r:id="rId7"/>
            </p:custDataLst>
          </p:nvPr>
        </p:nvSpPr>
        <p:spPr>
          <a:xfrm>
            <a:off x="3396066" y="4334540"/>
            <a:ext cx="2374201" cy="507831"/>
          </a:xfrm>
          <a:prstGeom prst="rect">
            <a:avLst/>
          </a:prstGeom>
        </p:spPr>
        <p:txBody>
          <a:bodyPr wrap="square">
            <a:spAutoFit/>
          </a:bodyPr>
          <a:lstStyle/>
          <a:p>
            <a:r>
              <a:rPr lang="en-US" altLang="zh-CN" b="1" dirty="0">
                <a:solidFill>
                  <a:srgbClr val="063D54"/>
                </a:solidFill>
                <a:latin typeface="Roboto" panose="02000000000000000000" pitchFamily="2" charset="0"/>
                <a:ea typeface="Roboto" panose="02000000000000000000" pitchFamily="2" charset="0"/>
              </a:rPr>
              <a:t>Education</a:t>
            </a:r>
            <a:endParaRPr lang="zh-CN" altLang="en-US" b="1" dirty="0">
              <a:solidFill>
                <a:srgbClr val="063D54"/>
              </a:solidFill>
              <a:latin typeface="Roboto" panose="02000000000000000000" pitchFamily="2" charset="0"/>
              <a:ea typeface="Roboto" panose="02000000000000000000" pitchFamily="2" charset="0"/>
            </a:endParaRPr>
          </a:p>
          <a:p>
            <a:endParaRPr lang="en-US" sz="900" b="1" dirty="0">
              <a:solidFill>
                <a:schemeClr val="bg1">
                  <a:lumMod val="50000"/>
                </a:schemeClr>
              </a:solidFill>
              <a:latin typeface="Roboto" panose="02000000000000000000" pitchFamily="2" charset="0"/>
              <a:ea typeface="Roboto" panose="02000000000000000000" pitchFamily="2" charset="0"/>
            </a:endParaRPr>
          </a:p>
        </p:txBody>
      </p:sp>
      <p:sp>
        <p:nvSpPr>
          <p:cNvPr id="32" name="PA_矩形 31"/>
          <p:cNvSpPr/>
          <p:nvPr>
            <p:custDataLst>
              <p:tags r:id="rId8"/>
            </p:custDataLst>
          </p:nvPr>
        </p:nvSpPr>
        <p:spPr>
          <a:xfrm>
            <a:off x="6419430" y="4343470"/>
            <a:ext cx="1828800" cy="1828800"/>
          </a:xfrm>
          <a:prstGeom prst="rect">
            <a:avLst/>
          </a:prstGeom>
          <a:solidFill>
            <a:srgbClr val="063D5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_矩形 33"/>
          <p:cNvSpPr/>
          <p:nvPr>
            <p:custDataLst>
              <p:tags r:id="rId9"/>
            </p:custDataLst>
          </p:nvPr>
        </p:nvSpPr>
        <p:spPr>
          <a:xfrm>
            <a:off x="8617228" y="4343470"/>
            <a:ext cx="2374201" cy="369332"/>
          </a:xfrm>
          <a:prstGeom prst="rect">
            <a:avLst/>
          </a:prstGeom>
        </p:spPr>
        <p:txBody>
          <a:bodyPr wrap="square">
            <a:spAutoFit/>
          </a:bodyPr>
          <a:lstStyle/>
          <a:p>
            <a:r>
              <a:rPr lang="en-US" altLang="zh-CN" b="1" dirty="0">
                <a:solidFill>
                  <a:srgbClr val="063D54"/>
                </a:solidFill>
                <a:latin typeface="Roboto" panose="02000000000000000000" pitchFamily="2" charset="0"/>
                <a:ea typeface="Roboto" panose="02000000000000000000" pitchFamily="2" charset="0"/>
              </a:rPr>
              <a:t>Design</a:t>
            </a:r>
            <a:endParaRPr lang="zh-CN" altLang="en-US" b="1" dirty="0">
              <a:solidFill>
                <a:srgbClr val="063D54"/>
              </a:solidFill>
              <a:latin typeface="Roboto" panose="02000000000000000000" pitchFamily="2" charset="0"/>
              <a:ea typeface="Roboto" panose="02000000000000000000" pitchFamily="2" charset="0"/>
            </a:endParaRPr>
          </a:p>
        </p:txBody>
      </p:sp>
      <p:pic>
        <p:nvPicPr>
          <p:cNvPr id="7" name="图片占位符 6">
            <a:extLst>
              <a:ext uri="{FF2B5EF4-FFF2-40B4-BE49-F238E27FC236}">
                <a16:creationId xmlns:a16="http://schemas.microsoft.com/office/drawing/2014/main" id="{DC87AB41-AA96-4A1F-A4E1-2AD1DCCAFFCD}"/>
              </a:ext>
            </a:extLst>
          </p:cNvPr>
          <p:cNvPicPr>
            <a:picLocks noGrp="1" noChangeAspect="1"/>
          </p:cNvPicPr>
          <p:nvPr>
            <p:ph type="pic" sz="quarter" idx="11"/>
          </p:nvPr>
        </p:nvPicPr>
        <p:blipFill>
          <a:blip r:embed="rId12">
            <a:extLst>
              <a:ext uri="{28A0092B-C50C-407E-A947-70E740481C1C}">
                <a14:useLocalDpi xmlns:a14="http://schemas.microsoft.com/office/drawing/2010/main" val="0"/>
              </a:ext>
            </a:extLst>
          </a:blip>
          <a:srcRect l="9217" r="9217"/>
          <a:stretch>
            <a:fillRect/>
          </a:stretch>
        </p:blipFill>
        <p:spPr/>
      </p:pic>
      <p:pic>
        <p:nvPicPr>
          <p:cNvPr id="15" name="图片占位符 14">
            <a:extLst>
              <a:ext uri="{FF2B5EF4-FFF2-40B4-BE49-F238E27FC236}">
                <a16:creationId xmlns:a16="http://schemas.microsoft.com/office/drawing/2014/main" id="{ECB454D8-FCDD-4110-B99A-6153A999DBFB}"/>
              </a:ext>
            </a:extLst>
          </p:cNvPr>
          <p:cNvPicPr>
            <a:picLocks noGrp="1" noChangeAspect="1"/>
          </p:cNvPicPr>
          <p:nvPr>
            <p:ph type="pic" sz="quarter" idx="10"/>
          </p:nvPr>
        </p:nvPicPr>
        <p:blipFill>
          <a:blip r:embed="rId13">
            <a:extLst>
              <a:ext uri="{28A0092B-C50C-407E-A947-70E740481C1C}">
                <a14:useLocalDpi xmlns:a14="http://schemas.microsoft.com/office/drawing/2010/main" val="0"/>
              </a:ext>
            </a:extLst>
          </a:blip>
          <a:srcRect l="9695" r="9695"/>
          <a:stretch>
            <a:fillRect/>
          </a:stretch>
        </p:blipFill>
        <p:spPr/>
      </p:pic>
      <p:pic>
        <p:nvPicPr>
          <p:cNvPr id="18" name="图片占位符 17">
            <a:extLst>
              <a:ext uri="{FF2B5EF4-FFF2-40B4-BE49-F238E27FC236}">
                <a16:creationId xmlns:a16="http://schemas.microsoft.com/office/drawing/2014/main" id="{9DF71981-0730-4749-9370-8CF5660F8DB6}"/>
              </a:ext>
            </a:extLst>
          </p:cNvPr>
          <p:cNvPicPr>
            <a:picLocks noGrp="1" noChangeAspect="1"/>
          </p:cNvPicPr>
          <p:nvPr>
            <p:ph type="pic" sz="quarter" idx="12"/>
          </p:nvPr>
        </p:nvPicPr>
        <p:blipFill>
          <a:blip r:embed="rId14">
            <a:extLst>
              <a:ext uri="{28A0092B-C50C-407E-A947-70E740481C1C}">
                <a14:useLocalDpi xmlns:a14="http://schemas.microsoft.com/office/drawing/2010/main" val="0"/>
              </a:ext>
            </a:extLst>
          </a:blip>
          <a:srcRect l="16364" r="16364"/>
          <a:stretch>
            <a:fillRect/>
          </a:stretch>
        </p:blipFill>
        <p:spPr/>
      </p:pic>
      <p:pic>
        <p:nvPicPr>
          <p:cNvPr id="22" name="图片占位符 21">
            <a:extLst>
              <a:ext uri="{FF2B5EF4-FFF2-40B4-BE49-F238E27FC236}">
                <a16:creationId xmlns:a16="http://schemas.microsoft.com/office/drawing/2014/main" id="{B4158CF1-C09D-4A21-8069-49E9F978F4C7}"/>
              </a:ext>
            </a:extLst>
          </p:cNvPr>
          <p:cNvPicPr>
            <a:picLocks noGrp="1" noChangeAspect="1"/>
          </p:cNvPicPr>
          <p:nvPr>
            <p:ph type="pic" sz="quarter" idx="13"/>
          </p:nvPr>
        </p:nvPicPr>
        <p:blipFill>
          <a:blip r:embed="rId15">
            <a:extLst>
              <a:ext uri="{28A0092B-C50C-407E-A947-70E740481C1C}">
                <a14:useLocalDpi xmlns:a14="http://schemas.microsoft.com/office/drawing/2010/main" val="0"/>
              </a:ext>
            </a:extLst>
          </a:blip>
          <a:srcRect l="13397" r="13397"/>
          <a:stretch>
            <a:fillRect/>
          </a:stretch>
        </p:blipFill>
        <p:spPr/>
      </p:pic>
    </p:spTree>
    <p:extLst>
      <p:ext uri="{BB962C8B-B14F-4D97-AF65-F5344CB8AC3E}">
        <p14:creationId xmlns:p14="http://schemas.microsoft.com/office/powerpoint/2010/main" val="17402999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300"/>
                                        <p:tgtEl>
                                          <p:spTgt spid="12">
                                            <p:txEl>
                                              <p:pRg st="0" end="0"/>
                                            </p:txEl>
                                          </p:spTgt>
                                        </p:tgtEl>
                                      </p:cBhvr>
                                    </p:animEffect>
                                    <p:anim calcmode="lin" valueType="num">
                                      <p:cBhvr>
                                        <p:cTn id="11"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26">
                                            <p:bg/>
                                          </p:spTgt>
                                        </p:tgtEl>
                                        <p:attrNameLst>
                                          <p:attrName>style.visibility</p:attrName>
                                        </p:attrNameLst>
                                      </p:cBhvr>
                                      <p:to>
                                        <p:strVal val="visible"/>
                                      </p:to>
                                    </p:set>
                                    <p:animEffect transition="in" filter="fade">
                                      <p:cBhvr>
                                        <p:cTn id="18" dur="300"/>
                                        <p:tgtEl>
                                          <p:spTgt spid="26">
                                            <p:bg/>
                                          </p:spTgt>
                                        </p:tgtEl>
                                      </p:cBhvr>
                                    </p:animEffect>
                                    <p:anim calcmode="lin" valueType="num">
                                      <p:cBhvr>
                                        <p:cTn id="19" dur="300" fill="hold"/>
                                        <p:tgtEl>
                                          <p:spTgt spid="26">
                                            <p:bg/>
                                          </p:spTgt>
                                        </p:tgtEl>
                                        <p:attrNameLst>
                                          <p:attrName>ppt_x</p:attrName>
                                        </p:attrNameLst>
                                      </p:cBhvr>
                                      <p:tavLst>
                                        <p:tav tm="0">
                                          <p:val>
                                            <p:strVal val="#ppt_x"/>
                                          </p:val>
                                        </p:tav>
                                        <p:tav tm="100000">
                                          <p:val>
                                            <p:strVal val="#ppt_x"/>
                                          </p:val>
                                        </p:tav>
                                      </p:tavLst>
                                    </p:anim>
                                    <p:anim calcmode="lin" valueType="num">
                                      <p:cBhvr>
                                        <p:cTn id="20" dur="300" fill="hold"/>
                                        <p:tgtEl>
                                          <p:spTgt spid="26">
                                            <p:bg/>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fade">
                                      <p:cBhvr>
                                        <p:cTn id="23" dur="300"/>
                                        <p:tgtEl>
                                          <p:spTgt spid="26">
                                            <p:txEl>
                                              <p:pRg st="0" end="0"/>
                                            </p:txEl>
                                          </p:spTgt>
                                        </p:tgtEl>
                                      </p:cBhvr>
                                    </p:animEffect>
                                    <p:anim calcmode="lin" valueType="num">
                                      <p:cBhvr>
                                        <p:cTn id="24" dur="3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5" dur="300" fill="hold"/>
                                        <p:tgtEl>
                                          <p:spTgt spid="26">
                                            <p:txEl>
                                              <p:pRg st="0" end="0"/>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300"/>
                                        <p:tgtEl>
                                          <p:spTgt spid="28"/>
                                        </p:tgtEl>
                                      </p:cBhvr>
                                    </p:animEffect>
                                  </p:childTnLst>
                                </p:cTn>
                              </p:par>
                              <p:par>
                                <p:cTn id="29" presetID="47" presetClass="entr" presetSubtype="0" fill="hold" grpId="0" nodeType="with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300"/>
                                        <p:tgtEl>
                                          <p:spTgt spid="30">
                                            <p:txEl>
                                              <p:pRg st="0" end="0"/>
                                            </p:txEl>
                                          </p:spTgt>
                                        </p:tgtEl>
                                      </p:cBhvr>
                                    </p:animEffect>
                                    <p:anim calcmode="lin" valueType="num">
                                      <p:cBhvr>
                                        <p:cTn id="32" dur="3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3" dur="300" fill="hold"/>
                                        <p:tgtEl>
                                          <p:spTgt spid="30">
                                            <p:txEl>
                                              <p:pRg st="0" end="0"/>
                                            </p:txEl>
                                          </p:spTgt>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300"/>
                                        <p:tgtEl>
                                          <p:spTgt spid="32"/>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34">
                                            <p:txEl>
                                              <p:pRg st="0" end="0"/>
                                            </p:txEl>
                                          </p:spTgt>
                                        </p:tgtEl>
                                        <p:attrNameLst>
                                          <p:attrName>style.visibility</p:attrName>
                                        </p:attrNameLst>
                                      </p:cBhvr>
                                      <p:to>
                                        <p:strVal val="visible"/>
                                      </p:to>
                                    </p:set>
                                    <p:animEffect transition="in" filter="fade">
                                      <p:cBhvr>
                                        <p:cTn id="39" dur="300"/>
                                        <p:tgtEl>
                                          <p:spTgt spid="34">
                                            <p:txEl>
                                              <p:pRg st="0" end="0"/>
                                            </p:txEl>
                                          </p:spTgt>
                                        </p:tgtEl>
                                      </p:cBhvr>
                                    </p:animEffect>
                                    <p:anim calcmode="lin" valueType="num">
                                      <p:cBhvr>
                                        <p:cTn id="40" dur="3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41" dur="3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build="p"/>
      <p:bldP spid="20" grpId="0" animBg="1"/>
      <p:bldP spid="26" grpId="0" build="p" animBg="1"/>
      <p:bldP spid="28" grpId="0" animBg="1"/>
      <p:bldP spid="30" grpId="0" build="p"/>
      <p:bldP spid="32" grpId="0" animBg="1"/>
      <p:bldP spid="3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04</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en-US" altLang="zh-CN" sz="4800" dirty="0">
                <a:solidFill>
                  <a:schemeClr val="accent1">
                    <a:lumMod val="75000"/>
                  </a:schemeClr>
                </a:solidFill>
              </a:rPr>
              <a:t>Prospect</a:t>
            </a:r>
            <a:endParaRPr lang="zh-CN" altLang="en-US" sz="4800"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96192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177867" y="6057897"/>
            <a:ext cx="2205568" cy="358608"/>
            <a:chOff x="6883400" y="4543425"/>
            <a:chExt cx="1654176" cy="268956"/>
          </a:xfrm>
          <a:solidFill>
            <a:srgbClr val="063D54"/>
          </a:solidFill>
        </p:grpSpPr>
        <p:sp>
          <p:nvSpPr>
            <p:cNvPr id="13" name="Rectangle 12"/>
            <p:cNvSpPr/>
            <p:nvPr/>
          </p:nvSpPr>
          <p:spPr>
            <a:xfrm>
              <a:off x="6883400" y="4543425"/>
              <a:ext cx="1654176" cy="268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p:cNvSpPr txBox="1"/>
            <p:nvPr/>
          </p:nvSpPr>
          <p:spPr>
            <a:xfrm>
              <a:off x="6978651" y="4616347"/>
              <a:ext cx="1463674" cy="123159"/>
            </a:xfrm>
            <a:prstGeom prst="rect">
              <a:avLst/>
            </a:prstGeom>
            <a:grpFill/>
          </p:spPr>
          <p:txBody>
            <a:bodyPr wrap="square" lIns="0" tIns="0" rIns="0" bIns="0" rtlCol="0">
              <a:spAutoFit/>
            </a:bodyPr>
            <a:lstStyle/>
            <a:p>
              <a:pPr algn="ctr"/>
              <a:r>
                <a:rPr lang="en-US" sz="1067" b="1" spc="27" dirty="0">
                  <a:solidFill>
                    <a:schemeClr val="bg1"/>
                  </a:solidFill>
                  <a:latin typeface="Lato" panose="020F0502020204030203" pitchFamily="34" charset="0"/>
                </a:rPr>
                <a:t> </a:t>
              </a:r>
            </a:p>
          </p:txBody>
        </p:sp>
      </p:grpSp>
      <p:sp>
        <p:nvSpPr>
          <p:cNvPr id="24" name="TextBox 1">
            <a:extLst>
              <a:ext uri="{FF2B5EF4-FFF2-40B4-BE49-F238E27FC236}">
                <a16:creationId xmlns:a16="http://schemas.microsoft.com/office/drawing/2014/main" id="{ED5E5535-B29E-47D2-A884-8C56A424BF82}"/>
              </a:ext>
            </a:extLst>
          </p:cNvPr>
          <p:cNvSpPr txBox="1"/>
          <p:nvPr/>
        </p:nvSpPr>
        <p:spPr>
          <a:xfrm>
            <a:off x="209406" y="2345332"/>
            <a:ext cx="5681844" cy="1523494"/>
          </a:xfrm>
          <a:prstGeom prst="rect">
            <a:avLst/>
          </a:prstGeom>
          <a:noFill/>
        </p:spPr>
        <p:txBody>
          <a:bodyPr wrap="square" lIns="0" tIns="0" rIns="0" rtlCol="0">
            <a:spAutoFit/>
          </a:bodyPr>
          <a:lstStyle/>
          <a:p>
            <a:r>
              <a:rPr lang="en-US" altLang="zh-CN" sz="2400" b="1" dirty="0"/>
              <a:t>2014</a:t>
            </a:r>
            <a:r>
              <a:rPr lang="zh-CN" altLang="zh-CN" sz="2400" b="1" dirty="0"/>
              <a:t>年，</a:t>
            </a:r>
            <a:r>
              <a:rPr lang="en-US" altLang="zh-CN" sz="2400" b="1" dirty="0"/>
              <a:t>Facebook</a:t>
            </a:r>
            <a:r>
              <a:rPr lang="zh-CN" altLang="zh-CN" sz="2400" b="1" dirty="0"/>
              <a:t>以</a:t>
            </a:r>
            <a:r>
              <a:rPr lang="en-US" altLang="zh-CN" sz="2400" b="1" dirty="0"/>
              <a:t>20</a:t>
            </a:r>
            <a:r>
              <a:rPr lang="zh-CN" altLang="zh-CN" sz="2400" b="1" dirty="0"/>
              <a:t>亿美元收购</a:t>
            </a:r>
            <a:r>
              <a:rPr lang="en-US" altLang="zh-CN" sz="2400" b="1" dirty="0"/>
              <a:t>Oculus</a:t>
            </a:r>
            <a:r>
              <a:rPr lang="zh-CN" altLang="zh-CN" sz="2400" b="1" dirty="0"/>
              <a:t>，</a:t>
            </a:r>
            <a:r>
              <a:rPr lang="en-US" altLang="zh-CN" sz="2400" b="1" dirty="0"/>
              <a:t>VR</a:t>
            </a:r>
            <a:r>
              <a:rPr lang="zh-CN" altLang="zh-CN" sz="2400" b="1" dirty="0"/>
              <a:t>的产业化在全球范围内快速铺开。而国内，大量</a:t>
            </a:r>
            <a:r>
              <a:rPr lang="en-US" altLang="zh-CN" sz="2400" b="1" dirty="0"/>
              <a:t>VR</a:t>
            </a:r>
            <a:r>
              <a:rPr lang="zh-CN" altLang="zh-CN" sz="2400" b="1" dirty="0"/>
              <a:t>创业公司相继出现，开始了虚拟现实的“第三次热潮”。</a:t>
            </a:r>
            <a:endParaRPr lang="zh-CN" altLang="zh-CN" sz="2400" dirty="0"/>
          </a:p>
        </p:txBody>
      </p:sp>
      <p:sp>
        <p:nvSpPr>
          <p:cNvPr id="26" name="TextBox 1">
            <a:extLst>
              <a:ext uri="{FF2B5EF4-FFF2-40B4-BE49-F238E27FC236}">
                <a16:creationId xmlns:a16="http://schemas.microsoft.com/office/drawing/2014/main" id="{D5AD457F-E695-4300-8FF6-7BB5DC998CB1}"/>
              </a:ext>
            </a:extLst>
          </p:cNvPr>
          <p:cNvSpPr txBox="1"/>
          <p:nvPr/>
        </p:nvSpPr>
        <p:spPr>
          <a:xfrm>
            <a:off x="402287" y="928677"/>
            <a:ext cx="2548541" cy="658257"/>
          </a:xfrm>
          <a:prstGeom prst="rect">
            <a:avLst/>
          </a:prstGeom>
          <a:noFill/>
        </p:spPr>
        <p:txBody>
          <a:bodyPr wrap="square" lIns="0" tIns="0" rIns="0" rtlCol="0">
            <a:spAutoFit/>
          </a:bodyPr>
          <a:lstStyle/>
          <a:p>
            <a:pPr>
              <a:lnSpc>
                <a:spcPts val="2300"/>
              </a:lnSpc>
            </a:pPr>
            <a:r>
              <a:rPr lang="zh-CN" altLang="zh-CN" sz="2800" b="1" dirty="0"/>
              <a:t>近几年</a:t>
            </a:r>
            <a:r>
              <a:rPr lang="en-US" altLang="zh-CN" sz="2800" b="1" dirty="0"/>
              <a:t>VR</a:t>
            </a:r>
            <a:r>
              <a:rPr lang="zh-CN" altLang="zh-CN" sz="2800" b="1" dirty="0"/>
              <a:t>是怎么火起来的</a:t>
            </a:r>
            <a:r>
              <a:rPr lang="en-US" altLang="zh-CN" sz="2800" b="1" dirty="0"/>
              <a:t>?</a:t>
            </a:r>
            <a:endParaRPr lang="en-US" altLang="zh-CN" sz="2800" b="1" dirty="0">
              <a:sym typeface="+mn-lt"/>
            </a:endParaRPr>
          </a:p>
        </p:txBody>
      </p:sp>
      <p:sp>
        <p:nvSpPr>
          <p:cNvPr id="28" name="矩形 27">
            <a:extLst>
              <a:ext uri="{FF2B5EF4-FFF2-40B4-BE49-F238E27FC236}">
                <a16:creationId xmlns:a16="http://schemas.microsoft.com/office/drawing/2014/main" id="{DE4850A2-2AA6-4F6F-AD15-A95BDB4AB2ED}"/>
              </a:ext>
            </a:extLst>
          </p:cNvPr>
          <p:cNvSpPr/>
          <p:nvPr/>
        </p:nvSpPr>
        <p:spPr>
          <a:xfrm>
            <a:off x="402287" y="393998"/>
            <a:ext cx="1883713" cy="434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2F71210-0DF2-4423-964C-7F70B0E455E8}"/>
              </a:ext>
            </a:extLst>
          </p:cNvPr>
          <p:cNvPicPr>
            <a:picLocks noChangeAspect="1"/>
          </p:cNvPicPr>
          <p:nvPr/>
        </p:nvPicPr>
        <p:blipFill>
          <a:blip r:embed="rId3"/>
          <a:stretch>
            <a:fillRect/>
          </a:stretch>
        </p:blipFill>
        <p:spPr>
          <a:xfrm>
            <a:off x="6096000" y="0"/>
            <a:ext cx="6083710" cy="3429000"/>
          </a:xfrm>
          <a:prstGeom prst="rect">
            <a:avLst/>
          </a:prstGeom>
        </p:spPr>
      </p:pic>
      <p:pic>
        <p:nvPicPr>
          <p:cNvPr id="4" name="图片 3">
            <a:extLst>
              <a:ext uri="{FF2B5EF4-FFF2-40B4-BE49-F238E27FC236}">
                <a16:creationId xmlns:a16="http://schemas.microsoft.com/office/drawing/2014/main" id="{99FF6C53-1A9C-48E9-98CB-7008A763447B}"/>
              </a:ext>
            </a:extLst>
          </p:cNvPr>
          <p:cNvPicPr>
            <a:picLocks noChangeAspect="1"/>
          </p:cNvPicPr>
          <p:nvPr/>
        </p:nvPicPr>
        <p:blipFill>
          <a:blip r:embed="rId4"/>
          <a:stretch>
            <a:fillRect/>
          </a:stretch>
        </p:blipFill>
        <p:spPr>
          <a:xfrm>
            <a:off x="6083710" y="3428999"/>
            <a:ext cx="6096000" cy="3429000"/>
          </a:xfrm>
          <a:prstGeom prst="rect">
            <a:avLst/>
          </a:prstGeom>
        </p:spPr>
      </p:pic>
      <p:sp>
        <p:nvSpPr>
          <p:cNvPr id="6" name="图片占位符 5">
            <a:extLst>
              <a:ext uri="{FF2B5EF4-FFF2-40B4-BE49-F238E27FC236}">
                <a16:creationId xmlns:a16="http://schemas.microsoft.com/office/drawing/2014/main" id="{91976D32-0103-420F-85FB-81A4E5C4746F}"/>
              </a:ext>
            </a:extLst>
          </p:cNvPr>
          <p:cNvSpPr>
            <a:spLocks noGrp="1"/>
          </p:cNvSpPr>
          <p:nvPr>
            <p:ph type="pic" sz="quarter" idx="10"/>
          </p:nvPr>
        </p:nvSpPr>
        <p:spPr>
          <a:xfrm>
            <a:off x="6129867" y="-85724"/>
            <a:ext cx="6096000" cy="6857999"/>
          </a:xfrm>
        </p:spPr>
      </p:sp>
    </p:spTree>
    <p:extLst>
      <p:ext uri="{BB962C8B-B14F-4D97-AF65-F5344CB8AC3E}">
        <p14:creationId xmlns:p14="http://schemas.microsoft.com/office/powerpoint/2010/main" val="1234131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93497" y="-8265"/>
            <a:ext cx="5498503"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6" name="Rectangle 25"/>
          <p:cNvSpPr/>
          <p:nvPr/>
        </p:nvSpPr>
        <p:spPr>
          <a:xfrm>
            <a:off x="1263791" y="2584211"/>
            <a:ext cx="1040914" cy="28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组合 4">
            <a:extLst>
              <a:ext uri="{FF2B5EF4-FFF2-40B4-BE49-F238E27FC236}">
                <a16:creationId xmlns:a16="http://schemas.microsoft.com/office/drawing/2014/main" id="{17706E06-4094-466B-84EC-95914397F84B}"/>
              </a:ext>
            </a:extLst>
          </p:cNvPr>
          <p:cNvGrpSpPr/>
          <p:nvPr/>
        </p:nvGrpSpPr>
        <p:grpSpPr>
          <a:xfrm>
            <a:off x="1065592" y="2934188"/>
            <a:ext cx="4525012" cy="1002740"/>
            <a:chOff x="1156100" y="2924360"/>
            <a:chExt cx="4525012" cy="1002740"/>
          </a:xfrm>
        </p:grpSpPr>
        <p:grpSp>
          <p:nvGrpSpPr>
            <p:cNvPr id="25" name="Group 24"/>
            <p:cNvGrpSpPr/>
            <p:nvPr/>
          </p:nvGrpSpPr>
          <p:grpSpPr>
            <a:xfrm flipH="1">
              <a:off x="1156100" y="3176722"/>
              <a:ext cx="752008" cy="750378"/>
              <a:chOff x="1705521" y="2416711"/>
              <a:chExt cx="823913" cy="823913"/>
            </a:xfrm>
          </p:grpSpPr>
          <p:sp>
            <p:nvSpPr>
              <p:cNvPr id="27" name="Oval 68"/>
              <p:cNvSpPr>
                <a:spLocks noChangeArrowheads="1"/>
              </p:cNvSpPr>
              <p:nvPr/>
            </p:nvSpPr>
            <p:spPr bwMode="auto">
              <a:xfrm>
                <a:off x="1705521" y="2416711"/>
                <a:ext cx="823913" cy="823913"/>
              </a:xfrm>
              <a:prstGeom prst="ellipse">
                <a:avLst/>
              </a:prstGeom>
              <a:solidFill>
                <a:schemeClr val="bg1">
                  <a:lumMod val="65000"/>
                </a:schemeClr>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28" name="Group 27"/>
              <p:cNvGrpSpPr/>
              <p:nvPr/>
            </p:nvGrpSpPr>
            <p:grpSpPr>
              <a:xfrm>
                <a:off x="1920424" y="2649864"/>
                <a:ext cx="356535" cy="356535"/>
                <a:chOff x="4570491" y="4810943"/>
                <a:chExt cx="356535" cy="356535"/>
              </a:xfrm>
              <a:solidFill>
                <a:schemeClr val="bg1"/>
              </a:solidFill>
            </p:grpSpPr>
            <p:sp>
              <p:nvSpPr>
                <p:cNvPr id="29" name="Freeform 57"/>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30" name="Freeform 58"/>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31" name="Freeform 59"/>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grpSp>
          <p:nvGrpSpPr>
            <p:cNvPr id="44" name="Group 1"/>
            <p:cNvGrpSpPr/>
            <p:nvPr/>
          </p:nvGrpSpPr>
          <p:grpSpPr bwMode="auto">
            <a:xfrm>
              <a:off x="2138549" y="2924360"/>
              <a:ext cx="3542563" cy="923925"/>
              <a:chOff x="45" y="186"/>
              <a:chExt cx="2231" cy="582"/>
            </a:xfrm>
          </p:grpSpPr>
          <p:sp>
            <p:nvSpPr>
              <p:cNvPr id="45" name="Rectangle 2"/>
              <p:cNvSpPr/>
              <p:nvPr/>
            </p:nvSpPr>
            <p:spPr bwMode="auto">
              <a:xfrm>
                <a:off x="45" y="186"/>
                <a:ext cx="1176" cy="272"/>
              </a:xfrm>
              <a:prstGeom prst="rect">
                <a:avLst/>
              </a:prstGeom>
              <a:noFill/>
              <a:ln>
                <a:noFill/>
              </a:ln>
            </p:spPr>
            <p:txBody>
              <a:bodyPr lIns="0" tIns="0" rIns="0" bIns="0" anchor="ctr"/>
              <a:lstStyle/>
              <a:p>
                <a:pPr algn="l"/>
                <a:endParaRPr lang="en-US" sz="1600" b="1" dirty="0">
                  <a:latin typeface="Lato" panose="020F0502020204030203" pitchFamily="34" charset="0"/>
                  <a:ea typeface="Open Sans Extrabold" panose="020B0906030804020204" pitchFamily="34" charset="0"/>
                  <a:cs typeface="Lato" panose="020F0502020204030203" pitchFamily="34" charset="0"/>
                  <a:sym typeface="Lato Bold" charset="0"/>
                </a:endParaRPr>
              </a:p>
            </p:txBody>
          </p:sp>
          <p:sp>
            <p:nvSpPr>
              <p:cNvPr id="46" name="Rectangle 3"/>
              <p:cNvSpPr/>
              <p:nvPr/>
            </p:nvSpPr>
            <p:spPr bwMode="auto">
              <a:xfrm>
                <a:off x="63" y="354"/>
                <a:ext cx="2213" cy="414"/>
              </a:xfrm>
              <a:prstGeom prst="rect">
                <a:avLst/>
              </a:prstGeom>
              <a:noFill/>
              <a:ln>
                <a:noFill/>
              </a:ln>
            </p:spPr>
            <p:txBody>
              <a:bodyPr lIns="0" tIns="0" rIns="0" bIns="0"/>
              <a:lstStyle/>
              <a:p>
                <a:r>
                  <a:rPr lang="en-US" altLang="zh-CN" b="1" dirty="0"/>
                  <a:t>VR</a:t>
                </a:r>
                <a:r>
                  <a:rPr lang="zh-CN" altLang="zh-CN" b="1" dirty="0"/>
                  <a:t>提供了在虚拟世界训练大脑的条件，降低了在真实世界中的成本和风险</a:t>
                </a:r>
                <a:endParaRPr lang="en-US" sz="1200" dirty="0">
                  <a:ea typeface="MS PGothic" panose="020B0600070205080204" charset="-128"/>
                  <a:cs typeface="Lato Regular" charset="0"/>
                  <a:sym typeface="Lato Regular" charset="0"/>
                </a:endParaRPr>
              </a:p>
            </p:txBody>
          </p:sp>
          <p:sp>
            <p:nvSpPr>
              <p:cNvPr id="47" name="Rectangle 4"/>
              <p:cNvSpPr/>
              <p:nvPr/>
            </p:nvSpPr>
            <p:spPr bwMode="auto">
              <a:xfrm>
                <a:off x="45" y="358"/>
                <a:ext cx="2213" cy="240"/>
              </a:xfrm>
              <a:prstGeom prst="rect">
                <a:avLst/>
              </a:prstGeom>
              <a:noFill/>
              <a:ln>
                <a:noFill/>
              </a:ln>
            </p:spPr>
            <p:txBody>
              <a:bodyPr lIns="0" tIns="0" rIns="0" bIns="0" anchor="ctr"/>
              <a:lstStyle/>
              <a:p>
                <a:pPr algn="l"/>
                <a:endParaRPr lang="en-US" sz="1100" dirty="0">
                  <a:latin typeface="Lato" panose="020F0502020204030203" pitchFamily="34" charset="0"/>
                  <a:ea typeface="Open Sans" panose="020B0606030504020204" pitchFamily="34" charset="0"/>
                  <a:cs typeface="Lato" panose="020F0502020204030203" pitchFamily="34" charset="0"/>
                  <a:sym typeface="Verdana" panose="020B0604030504040204" charset="0"/>
                </a:endParaRPr>
              </a:p>
            </p:txBody>
          </p:sp>
        </p:grpSp>
      </p:grpSp>
      <p:grpSp>
        <p:nvGrpSpPr>
          <p:cNvPr id="12" name="组合 11">
            <a:extLst>
              <a:ext uri="{FF2B5EF4-FFF2-40B4-BE49-F238E27FC236}">
                <a16:creationId xmlns:a16="http://schemas.microsoft.com/office/drawing/2014/main" id="{656F9A42-D7F6-4F6C-AF1E-5565DC3D4701}"/>
              </a:ext>
            </a:extLst>
          </p:cNvPr>
          <p:cNvGrpSpPr/>
          <p:nvPr/>
        </p:nvGrpSpPr>
        <p:grpSpPr>
          <a:xfrm>
            <a:off x="1122793" y="4514054"/>
            <a:ext cx="4529736" cy="1027113"/>
            <a:chOff x="1122793" y="4555682"/>
            <a:chExt cx="4529736" cy="1027113"/>
          </a:xfrm>
        </p:grpSpPr>
        <p:grpSp>
          <p:nvGrpSpPr>
            <p:cNvPr id="39" name="Group 38"/>
            <p:cNvGrpSpPr/>
            <p:nvPr/>
          </p:nvGrpSpPr>
          <p:grpSpPr>
            <a:xfrm flipH="1">
              <a:off x="1122793" y="4804382"/>
              <a:ext cx="752008" cy="750378"/>
              <a:chOff x="8963079" y="3100785"/>
              <a:chExt cx="823913" cy="823913"/>
            </a:xfrm>
          </p:grpSpPr>
          <p:sp>
            <p:nvSpPr>
              <p:cNvPr id="4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41" name="Group 40"/>
              <p:cNvGrpSpPr/>
              <p:nvPr/>
            </p:nvGrpSpPr>
            <p:grpSpPr>
              <a:xfrm>
                <a:off x="9215683" y="3334473"/>
                <a:ext cx="356535" cy="356535"/>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grpSp>
          <p:nvGrpSpPr>
            <p:cNvPr id="48" name="Group 1"/>
            <p:cNvGrpSpPr/>
            <p:nvPr/>
          </p:nvGrpSpPr>
          <p:grpSpPr bwMode="auto">
            <a:xfrm>
              <a:off x="2138548" y="4555682"/>
              <a:ext cx="3513981" cy="1027113"/>
              <a:chOff x="45" y="188"/>
              <a:chExt cx="2213" cy="647"/>
            </a:xfrm>
          </p:grpSpPr>
          <p:sp>
            <p:nvSpPr>
              <p:cNvPr id="49" name="Rectangle 2"/>
              <p:cNvSpPr/>
              <p:nvPr/>
            </p:nvSpPr>
            <p:spPr bwMode="auto">
              <a:xfrm>
                <a:off x="67" y="188"/>
                <a:ext cx="1176" cy="272"/>
              </a:xfrm>
              <a:prstGeom prst="rect">
                <a:avLst/>
              </a:prstGeom>
              <a:noFill/>
              <a:ln>
                <a:noFill/>
              </a:ln>
            </p:spPr>
            <p:txBody>
              <a:bodyPr lIns="0" tIns="0" rIns="0" bIns="0" anchor="ctr"/>
              <a:lstStyle/>
              <a:p>
                <a:pPr algn="l"/>
                <a:endParaRPr lang="en-US" sz="1600" b="1" dirty="0">
                  <a:latin typeface="Lato" panose="020F0502020204030203" pitchFamily="34" charset="0"/>
                  <a:ea typeface="Open Sans Extrabold" panose="020B0906030804020204" pitchFamily="34" charset="0"/>
                  <a:cs typeface="Lato" panose="020F0502020204030203" pitchFamily="34" charset="0"/>
                  <a:sym typeface="Lato Bold" charset="0"/>
                </a:endParaRPr>
              </a:p>
            </p:txBody>
          </p:sp>
          <p:sp>
            <p:nvSpPr>
              <p:cNvPr id="50" name="Rectangle 3"/>
              <p:cNvSpPr/>
              <p:nvPr/>
            </p:nvSpPr>
            <p:spPr bwMode="auto">
              <a:xfrm>
                <a:off x="45" y="421"/>
                <a:ext cx="2116" cy="414"/>
              </a:xfrm>
              <a:prstGeom prst="rect">
                <a:avLst/>
              </a:prstGeom>
              <a:noFill/>
              <a:ln>
                <a:noFill/>
              </a:ln>
            </p:spPr>
            <p:txBody>
              <a:bodyPr lIns="0" tIns="0" rIns="0" bIns="0"/>
              <a:lstStyle/>
              <a:p>
                <a:r>
                  <a:rPr lang="zh-CN" altLang="zh-CN" b="1" dirty="0"/>
                  <a:t>例如，</a:t>
                </a:r>
                <a:r>
                  <a:rPr lang="en-US" altLang="zh-CN" b="1" dirty="0"/>
                  <a:t>VR</a:t>
                </a:r>
                <a:r>
                  <a:rPr lang="zh-CN" altLang="zh-CN" b="1" dirty="0"/>
                  <a:t>设备模拟手术，对训练培养新医生有巨大的帮助。</a:t>
                </a:r>
                <a:endParaRPr lang="en-US" sz="1200" dirty="0">
                  <a:ea typeface="MS PGothic" panose="020B0600070205080204" charset="-128"/>
                  <a:cs typeface="Lato Regular" charset="0"/>
                  <a:sym typeface="Lato Regular" charset="0"/>
                </a:endParaRPr>
              </a:p>
            </p:txBody>
          </p:sp>
          <p:sp>
            <p:nvSpPr>
              <p:cNvPr id="51" name="Rectangle 4"/>
              <p:cNvSpPr/>
              <p:nvPr/>
            </p:nvSpPr>
            <p:spPr bwMode="auto">
              <a:xfrm>
                <a:off x="45" y="358"/>
                <a:ext cx="2213" cy="240"/>
              </a:xfrm>
              <a:prstGeom prst="rect">
                <a:avLst/>
              </a:prstGeom>
              <a:noFill/>
              <a:ln>
                <a:noFill/>
              </a:ln>
            </p:spPr>
            <p:txBody>
              <a:bodyPr lIns="0" tIns="0" rIns="0" bIns="0" anchor="ctr"/>
              <a:lstStyle/>
              <a:p>
                <a:endParaRPr lang="en-US" sz="1100" dirty="0">
                  <a:latin typeface="Lato" panose="020F0502020204030203" pitchFamily="34" charset="0"/>
                  <a:ea typeface="Open Sans" panose="020B0606030504020204" pitchFamily="34" charset="0"/>
                  <a:cs typeface="Lato" panose="020F0502020204030203" pitchFamily="34" charset="0"/>
                  <a:sym typeface="Verdana" panose="020B0604030504040204" charset="0"/>
                </a:endParaRPr>
              </a:p>
            </p:txBody>
          </p:sp>
        </p:grpSp>
      </p:grpSp>
      <p:sp>
        <p:nvSpPr>
          <p:cNvPr id="76" name="TextBox 75"/>
          <p:cNvSpPr txBox="1"/>
          <p:nvPr/>
        </p:nvSpPr>
        <p:spPr>
          <a:xfrm>
            <a:off x="7904379" y="1947114"/>
            <a:ext cx="4071616" cy="293350"/>
          </a:xfrm>
          <a:prstGeom prst="rect">
            <a:avLst/>
          </a:prstGeom>
          <a:noFill/>
        </p:spPr>
        <p:txBody>
          <a:bodyPr wrap="square" rtlCol="0">
            <a:spAutoFit/>
          </a:bodyPr>
          <a:lstStyle/>
          <a:p>
            <a:pPr algn="just">
              <a:lnSpc>
                <a:spcPct val="120000"/>
              </a:lnSpc>
            </a:pPr>
            <a:endParaRPr lang="pt-BR" sz="1200" dirty="0">
              <a:solidFill>
                <a:schemeClr val="bg1"/>
              </a:solidFill>
              <a:latin typeface="Lato Light"/>
              <a:cs typeface="Lato Light"/>
            </a:endParaRPr>
          </a:p>
        </p:txBody>
      </p:sp>
      <p:sp>
        <p:nvSpPr>
          <p:cNvPr id="58" name="TextBox 8">
            <a:extLst>
              <a:ext uri="{FF2B5EF4-FFF2-40B4-BE49-F238E27FC236}">
                <a16:creationId xmlns:a16="http://schemas.microsoft.com/office/drawing/2014/main" id="{51671E11-CF59-4F53-871F-CDF2E9F13A3A}"/>
              </a:ext>
            </a:extLst>
          </p:cNvPr>
          <p:cNvSpPr txBox="1"/>
          <p:nvPr/>
        </p:nvSpPr>
        <p:spPr>
          <a:xfrm>
            <a:off x="626725" y="831386"/>
            <a:ext cx="3510898" cy="523220"/>
          </a:xfrm>
          <a:prstGeom prst="rect">
            <a:avLst/>
          </a:prstGeom>
          <a:noFill/>
        </p:spPr>
        <p:txBody>
          <a:bodyPr wrap="none" rtlCol="0">
            <a:spAutoFit/>
          </a:bodyPr>
          <a:lstStyle/>
          <a:p>
            <a:r>
              <a:rPr lang="en-US" altLang="zh-CN" sz="2800" b="1" dirty="0"/>
              <a:t>VR</a:t>
            </a:r>
            <a:r>
              <a:rPr lang="zh-CN" altLang="zh-CN" sz="2800" b="1" dirty="0"/>
              <a:t>带来了什么价值？</a:t>
            </a:r>
            <a:endParaRPr lang="id-ID" sz="2800" spc="300" dirty="0">
              <a:solidFill>
                <a:srgbClr val="063D54"/>
              </a:solidFill>
              <a:latin typeface="Montserrat"/>
            </a:endParaRPr>
          </a:p>
        </p:txBody>
      </p:sp>
      <p:pic>
        <p:nvPicPr>
          <p:cNvPr id="3" name="图片 2">
            <a:extLst>
              <a:ext uri="{FF2B5EF4-FFF2-40B4-BE49-F238E27FC236}">
                <a16:creationId xmlns:a16="http://schemas.microsoft.com/office/drawing/2014/main" id="{42F8CD14-EC4E-423D-B2B1-F047C7FE9BDD}"/>
              </a:ext>
            </a:extLst>
          </p:cNvPr>
          <p:cNvPicPr>
            <a:picLocks noChangeAspect="1"/>
          </p:cNvPicPr>
          <p:nvPr/>
        </p:nvPicPr>
        <p:blipFill>
          <a:blip r:embed="rId3"/>
          <a:stretch>
            <a:fillRect/>
          </a:stretch>
        </p:blipFill>
        <p:spPr>
          <a:xfrm>
            <a:off x="6720863" y="1767960"/>
            <a:ext cx="5471137" cy="3171238"/>
          </a:xfrm>
          <a:prstGeom prst="rect">
            <a:avLst/>
          </a:prstGeom>
        </p:spPr>
      </p:pic>
    </p:spTree>
    <p:extLst>
      <p:ext uri="{BB962C8B-B14F-4D97-AF65-F5344CB8AC3E}">
        <p14:creationId xmlns:p14="http://schemas.microsoft.com/office/powerpoint/2010/main" val="35509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par>
                                <p:cTn id="15" presetID="1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8"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1" animBg="1"/>
      <p:bldP spid="76"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PA_MH_Other_2">
            <a:extLst>
              <a:ext uri="{FF2B5EF4-FFF2-40B4-BE49-F238E27FC236}">
                <a16:creationId xmlns:a16="http://schemas.microsoft.com/office/drawing/2014/main" id="{47536248-ACCC-409A-9A5E-74B4AB0F05DD}"/>
              </a:ext>
            </a:extLst>
          </p:cNvPr>
          <p:cNvSpPr>
            <a:spLocks noChangeArrowheads="1"/>
          </p:cNvSpPr>
          <p:nvPr>
            <p:custDataLst>
              <p:tags r:id="rId2"/>
            </p:custDataLst>
          </p:nvPr>
        </p:nvSpPr>
        <p:spPr bwMode="auto">
          <a:xfrm rot="21293681">
            <a:off x="5066366" y="1766579"/>
            <a:ext cx="1493837" cy="979487"/>
          </a:xfrm>
          <a:prstGeom prst="rect">
            <a:avLst/>
          </a:prstGeom>
          <a:solidFill>
            <a:schemeClr val="bg1">
              <a:lumMod val="85000"/>
            </a:schemeClr>
          </a:solidFill>
          <a:ln>
            <a:noFill/>
          </a:ln>
          <a:extLst/>
        </p:spPr>
        <p:txBody>
          <a:bodyPr/>
          <a:lstStyle/>
          <a:p>
            <a:pPr>
              <a:defRPr/>
            </a:pPr>
            <a:endParaRPr lang="zh-CN" altLang="en-US">
              <a:ea typeface="微软雅黑" panose="020B0503020204020204" pitchFamily="34" charset="-122"/>
            </a:endParaRPr>
          </a:p>
        </p:txBody>
      </p:sp>
      <p:sp>
        <p:nvSpPr>
          <p:cNvPr id="16" name="PA_MH_SubTitle_2">
            <a:extLst>
              <a:ext uri="{FF2B5EF4-FFF2-40B4-BE49-F238E27FC236}">
                <a16:creationId xmlns:a16="http://schemas.microsoft.com/office/drawing/2014/main" id="{5D75BC3B-8F14-449F-9096-82EDEFC97E1E}"/>
              </a:ext>
            </a:extLst>
          </p:cNvPr>
          <p:cNvSpPr>
            <a:spLocks/>
          </p:cNvSpPr>
          <p:nvPr>
            <p:custDataLst>
              <p:tags r:id="rId3"/>
            </p:custDataLst>
          </p:nvPr>
        </p:nvSpPr>
        <p:spPr bwMode="auto">
          <a:xfrm>
            <a:off x="5029853" y="1766578"/>
            <a:ext cx="1554163" cy="1071562"/>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rmAutofit/>
          </a:bodyPr>
          <a:lstStyle/>
          <a:p>
            <a:pPr algn="ctr">
              <a:lnSpc>
                <a:spcPct val="110000"/>
              </a:lnSpc>
              <a:defRPr/>
            </a:pPr>
            <a:r>
              <a:rPr lang="en-US" altLang="zh-CN" sz="4000" dirty="0">
                <a:solidFill>
                  <a:srgbClr val="FFFFFF"/>
                </a:solidFill>
                <a:ea typeface="微软雅黑" panose="020B0503020204020204" pitchFamily="34" charset="-122"/>
              </a:rPr>
              <a:t>1</a:t>
            </a:r>
            <a:endParaRPr lang="zh-CN" altLang="en-US" sz="4000" dirty="0">
              <a:solidFill>
                <a:srgbClr val="FFFFFF"/>
              </a:solidFill>
              <a:ea typeface="微软雅黑" panose="020B0503020204020204" pitchFamily="34" charset="-122"/>
            </a:endParaRPr>
          </a:p>
        </p:txBody>
      </p:sp>
      <p:sp>
        <p:nvSpPr>
          <p:cNvPr id="17" name="PA_MH_Other_3">
            <a:extLst>
              <a:ext uri="{FF2B5EF4-FFF2-40B4-BE49-F238E27FC236}">
                <a16:creationId xmlns:a16="http://schemas.microsoft.com/office/drawing/2014/main" id="{4BD8BE70-2529-466C-9B47-A4AF27216188}"/>
              </a:ext>
            </a:extLst>
          </p:cNvPr>
          <p:cNvSpPr>
            <a:spLocks noChangeArrowheads="1"/>
          </p:cNvSpPr>
          <p:nvPr>
            <p:custDataLst>
              <p:tags r:id="rId4"/>
            </p:custDataLst>
          </p:nvPr>
        </p:nvSpPr>
        <p:spPr bwMode="auto">
          <a:xfrm rot="21293681">
            <a:off x="7174771" y="3781925"/>
            <a:ext cx="1493838" cy="981075"/>
          </a:xfrm>
          <a:prstGeom prst="rect">
            <a:avLst/>
          </a:prstGeom>
          <a:solidFill>
            <a:schemeClr val="bg1">
              <a:lumMod val="85000"/>
            </a:schemeClr>
          </a:solidFill>
          <a:ln>
            <a:noFill/>
          </a:ln>
          <a:extLst/>
        </p:spPr>
        <p:txBody>
          <a:bodyPr/>
          <a:lstStyle/>
          <a:p>
            <a:pPr>
              <a:defRPr/>
            </a:pPr>
            <a:endParaRPr lang="zh-CN" altLang="en-US">
              <a:ea typeface="微软雅黑" panose="020B0503020204020204" pitchFamily="34" charset="-122"/>
            </a:endParaRPr>
          </a:p>
        </p:txBody>
      </p:sp>
      <p:sp>
        <p:nvSpPr>
          <p:cNvPr id="18" name="PA_MH_SubTitle_3">
            <a:extLst>
              <a:ext uri="{FF2B5EF4-FFF2-40B4-BE49-F238E27FC236}">
                <a16:creationId xmlns:a16="http://schemas.microsoft.com/office/drawing/2014/main" id="{99AD8030-7EC0-4AF1-B84E-8D7A0528EBC7}"/>
              </a:ext>
            </a:extLst>
          </p:cNvPr>
          <p:cNvSpPr>
            <a:spLocks/>
          </p:cNvSpPr>
          <p:nvPr>
            <p:custDataLst>
              <p:tags r:id="rId5"/>
            </p:custDataLst>
          </p:nvPr>
        </p:nvSpPr>
        <p:spPr bwMode="auto">
          <a:xfrm>
            <a:off x="7138260" y="3781924"/>
            <a:ext cx="1552575" cy="1073150"/>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rmAutofit/>
          </a:bodyPr>
          <a:lstStyle/>
          <a:p>
            <a:pPr algn="ctr">
              <a:lnSpc>
                <a:spcPct val="110000"/>
              </a:lnSpc>
              <a:defRPr/>
            </a:pPr>
            <a:r>
              <a:rPr lang="en-US" altLang="zh-CN" sz="4000" dirty="0">
                <a:solidFill>
                  <a:srgbClr val="FFFFFF"/>
                </a:solidFill>
                <a:ea typeface="微软雅黑" panose="020B0503020204020204" pitchFamily="34" charset="-122"/>
              </a:rPr>
              <a:t>3</a:t>
            </a:r>
          </a:p>
          <a:p>
            <a:pPr algn="ctr">
              <a:lnSpc>
                <a:spcPct val="110000"/>
              </a:lnSpc>
              <a:defRPr/>
            </a:pPr>
            <a:endParaRPr lang="da-DK" altLang="zh-CN" dirty="0">
              <a:solidFill>
                <a:srgbClr val="FFFFFF"/>
              </a:solidFill>
              <a:ea typeface="微软雅黑" panose="020B0503020204020204" pitchFamily="34" charset="-122"/>
            </a:endParaRPr>
          </a:p>
        </p:txBody>
      </p:sp>
      <p:sp>
        <p:nvSpPr>
          <p:cNvPr id="25" name="PA_MH_Other_5">
            <a:extLst>
              <a:ext uri="{FF2B5EF4-FFF2-40B4-BE49-F238E27FC236}">
                <a16:creationId xmlns:a16="http://schemas.microsoft.com/office/drawing/2014/main" id="{879554AB-4E69-4136-9F6B-F7042AD91051}"/>
              </a:ext>
            </a:extLst>
          </p:cNvPr>
          <p:cNvSpPr>
            <a:spLocks noChangeArrowheads="1"/>
          </p:cNvSpPr>
          <p:nvPr>
            <p:custDataLst>
              <p:tags r:id="rId6"/>
            </p:custDataLst>
          </p:nvPr>
        </p:nvSpPr>
        <p:spPr bwMode="auto">
          <a:xfrm rot="21293681">
            <a:off x="3290574" y="3846447"/>
            <a:ext cx="1493837" cy="979487"/>
          </a:xfrm>
          <a:prstGeom prst="rect">
            <a:avLst/>
          </a:prstGeom>
          <a:solidFill>
            <a:schemeClr val="bg1">
              <a:lumMod val="85000"/>
            </a:schemeClr>
          </a:solidFill>
          <a:ln>
            <a:noFill/>
          </a:ln>
          <a:extLst/>
        </p:spPr>
        <p:txBody>
          <a:bodyPr/>
          <a:lstStyle/>
          <a:p>
            <a:pPr>
              <a:defRPr/>
            </a:pPr>
            <a:endParaRPr lang="zh-CN" altLang="en-US">
              <a:ea typeface="微软雅黑" panose="020B0503020204020204" pitchFamily="34" charset="-122"/>
            </a:endParaRPr>
          </a:p>
        </p:txBody>
      </p:sp>
      <p:sp>
        <p:nvSpPr>
          <p:cNvPr id="26" name="PA_MH_SubTitle_5">
            <a:extLst>
              <a:ext uri="{FF2B5EF4-FFF2-40B4-BE49-F238E27FC236}">
                <a16:creationId xmlns:a16="http://schemas.microsoft.com/office/drawing/2014/main" id="{8B835038-0E9F-4892-9CAA-0A3F858ADEC7}"/>
              </a:ext>
            </a:extLst>
          </p:cNvPr>
          <p:cNvSpPr>
            <a:spLocks/>
          </p:cNvSpPr>
          <p:nvPr>
            <p:custDataLst>
              <p:tags r:id="rId7"/>
            </p:custDataLst>
          </p:nvPr>
        </p:nvSpPr>
        <p:spPr bwMode="auto">
          <a:xfrm>
            <a:off x="3344803" y="3833464"/>
            <a:ext cx="1554163" cy="1071562"/>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rmAutofit/>
          </a:bodyPr>
          <a:lstStyle/>
          <a:p>
            <a:pPr algn="ctr">
              <a:lnSpc>
                <a:spcPct val="110000"/>
              </a:lnSpc>
              <a:defRPr/>
            </a:pPr>
            <a:r>
              <a:rPr lang="en-US" altLang="zh-CN" sz="4000" dirty="0">
                <a:solidFill>
                  <a:srgbClr val="FFFFFF"/>
                </a:solidFill>
                <a:ea typeface="微软雅黑" panose="020B0503020204020204" pitchFamily="34" charset="-122"/>
              </a:rPr>
              <a:t>2</a:t>
            </a:r>
          </a:p>
          <a:p>
            <a:pPr algn="ctr">
              <a:lnSpc>
                <a:spcPct val="110000"/>
              </a:lnSpc>
              <a:defRPr/>
            </a:pPr>
            <a:endParaRPr lang="da-DK" altLang="zh-CN" dirty="0">
              <a:solidFill>
                <a:srgbClr val="FFFFFF"/>
              </a:solidFill>
              <a:ea typeface="微软雅黑" panose="020B0503020204020204" pitchFamily="34" charset="-122"/>
            </a:endParaRPr>
          </a:p>
        </p:txBody>
      </p:sp>
      <p:sp>
        <p:nvSpPr>
          <p:cNvPr id="20" name="PA_文本框 7">
            <a:extLst>
              <a:ext uri="{FF2B5EF4-FFF2-40B4-BE49-F238E27FC236}">
                <a16:creationId xmlns:a16="http://schemas.microsoft.com/office/drawing/2014/main" id="{37D254BB-E743-406C-81C4-002185CCAA5E}"/>
              </a:ext>
            </a:extLst>
          </p:cNvPr>
          <p:cNvSpPr txBox="1"/>
          <p:nvPr>
            <p:custDataLst>
              <p:tags r:id="rId8"/>
            </p:custDataLst>
          </p:nvPr>
        </p:nvSpPr>
        <p:spPr>
          <a:xfrm>
            <a:off x="7134082" y="1766578"/>
            <a:ext cx="3679655" cy="782715"/>
          </a:xfrm>
          <a:prstGeom prst="rect">
            <a:avLst/>
          </a:prstGeom>
          <a:noFill/>
        </p:spPr>
        <p:txBody>
          <a:bodyPr wrap="square" rtlCol="0">
            <a:spAutoFit/>
          </a:bodyPr>
          <a:lstStyle/>
          <a:p>
            <a:pPr>
              <a:lnSpc>
                <a:spcPct val="130000"/>
              </a:lnSpc>
            </a:pPr>
            <a:r>
              <a:rPr lang="en-US" altLang="zh-CN" b="1" dirty="0"/>
              <a:t>VR</a:t>
            </a:r>
            <a:r>
              <a:rPr lang="zh-CN" altLang="zh-CN" b="1" dirty="0"/>
              <a:t>设备仍处在研发阶段，成本高昂，</a:t>
            </a:r>
            <a:r>
              <a:rPr lang="en-US" altLang="zh-CN" b="1" dirty="0"/>
              <a:t>VR</a:t>
            </a:r>
            <a:r>
              <a:rPr lang="zh-CN" altLang="zh-CN" b="1" dirty="0"/>
              <a:t>设备价格也相对昂贵。</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PA_文本框 11">
            <a:extLst>
              <a:ext uri="{FF2B5EF4-FFF2-40B4-BE49-F238E27FC236}">
                <a16:creationId xmlns:a16="http://schemas.microsoft.com/office/drawing/2014/main" id="{6DEC6F12-D3F2-4409-A4DA-70884B09EA0A}"/>
              </a:ext>
            </a:extLst>
          </p:cNvPr>
          <p:cNvSpPr txBox="1"/>
          <p:nvPr>
            <p:custDataLst>
              <p:tags r:id="rId9"/>
            </p:custDataLst>
          </p:nvPr>
        </p:nvSpPr>
        <p:spPr>
          <a:xfrm>
            <a:off x="485760" y="3120999"/>
            <a:ext cx="3398915" cy="923330"/>
          </a:xfrm>
          <a:prstGeom prst="rect">
            <a:avLst/>
          </a:prstGeom>
          <a:noFill/>
        </p:spPr>
        <p:txBody>
          <a:bodyPr wrap="square" rtlCol="0">
            <a:spAutoFit/>
          </a:bodyPr>
          <a:lstStyle/>
          <a:p>
            <a:r>
              <a:rPr lang="en-US" altLang="zh-CN" b="1" dirty="0"/>
              <a:t>VR</a:t>
            </a:r>
            <a:r>
              <a:rPr lang="zh-CN" altLang="zh-CN" b="1" dirty="0"/>
              <a:t>虽然带来逼真的沉浸感，但也容易让使用者感到晕眩和疲惫，未必能得到更好的娱乐体验。</a:t>
            </a:r>
            <a:endParaRPr lang="zh-CN" altLang="zh-CN" dirty="0"/>
          </a:p>
        </p:txBody>
      </p:sp>
      <p:sp>
        <p:nvSpPr>
          <p:cNvPr id="22" name="PA_文本框 9">
            <a:extLst>
              <a:ext uri="{FF2B5EF4-FFF2-40B4-BE49-F238E27FC236}">
                <a16:creationId xmlns:a16="http://schemas.microsoft.com/office/drawing/2014/main" id="{8BBCD3A4-6D4B-4C49-B4EE-09A3907BD1D3}"/>
              </a:ext>
            </a:extLst>
          </p:cNvPr>
          <p:cNvSpPr txBox="1"/>
          <p:nvPr>
            <p:custDataLst>
              <p:tags r:id="rId10"/>
            </p:custDataLst>
          </p:nvPr>
        </p:nvSpPr>
        <p:spPr>
          <a:xfrm>
            <a:off x="7624687" y="5122744"/>
            <a:ext cx="3293949" cy="1142813"/>
          </a:xfrm>
          <a:prstGeom prst="rect">
            <a:avLst/>
          </a:prstGeom>
          <a:noFill/>
        </p:spPr>
        <p:txBody>
          <a:bodyPr wrap="square" rtlCol="0">
            <a:spAutoFit/>
          </a:bodyPr>
          <a:lstStyle/>
          <a:p>
            <a:pPr>
              <a:lnSpc>
                <a:spcPct val="130000"/>
              </a:lnSpc>
            </a:pPr>
            <a:r>
              <a:rPr lang="en-US" altLang="zh-CN" b="1" dirty="0"/>
              <a:t>VR</a:t>
            </a:r>
            <a:r>
              <a:rPr lang="zh-CN" altLang="zh-CN" b="1" dirty="0"/>
              <a:t>使用群体小，开发者不愿为小群体开发，用户也不愿买低性价比的</a:t>
            </a:r>
            <a:r>
              <a:rPr lang="en-US" altLang="zh-CN" b="1" dirty="0"/>
              <a:t>VR</a:t>
            </a:r>
            <a:r>
              <a:rPr lang="zh-CN" altLang="zh-CN" b="1" dirty="0"/>
              <a:t>设备</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PA_矩形 28">
            <a:extLst>
              <a:ext uri="{FF2B5EF4-FFF2-40B4-BE49-F238E27FC236}">
                <a16:creationId xmlns:a16="http://schemas.microsoft.com/office/drawing/2014/main" id="{6E94D9E7-6B73-4210-96DB-B50D7288525E}"/>
              </a:ext>
            </a:extLst>
          </p:cNvPr>
          <p:cNvSpPr/>
          <p:nvPr>
            <p:custDataLst>
              <p:tags r:id="rId11"/>
            </p:custDataLst>
          </p:nvPr>
        </p:nvSpPr>
        <p:spPr>
          <a:xfrm>
            <a:off x="402287" y="393998"/>
            <a:ext cx="1883713" cy="434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文本框 1">
            <a:extLst>
              <a:ext uri="{FF2B5EF4-FFF2-40B4-BE49-F238E27FC236}">
                <a16:creationId xmlns:a16="http://schemas.microsoft.com/office/drawing/2014/main" id="{ED392FD7-F0E6-419D-9E9E-DA1E3B19BAD6}"/>
              </a:ext>
            </a:extLst>
          </p:cNvPr>
          <p:cNvSpPr txBox="1"/>
          <p:nvPr>
            <p:custDataLst>
              <p:tags r:id="rId12"/>
            </p:custDataLst>
          </p:nvPr>
        </p:nvSpPr>
        <p:spPr>
          <a:xfrm>
            <a:off x="402287" y="400939"/>
            <a:ext cx="1744067" cy="932563"/>
          </a:xfrm>
          <a:prstGeom prst="rect">
            <a:avLst/>
          </a:prstGeom>
          <a:noFill/>
        </p:spPr>
        <p:txBody>
          <a:bodyPr wrap="square" lIns="0" tIns="0" rIns="0" rtlCol="0">
            <a:spAutoFit/>
          </a:bodyPr>
          <a:lstStyle/>
          <a:p>
            <a:pPr>
              <a:lnSpc>
                <a:spcPct val="120000"/>
              </a:lnSpc>
            </a:pPr>
            <a:endParaRPr lang="zh-CN" altLang="en-US" sz="2400" dirty="0">
              <a:solidFill>
                <a:srgbClr val="063D54"/>
              </a:solidFill>
              <a:cs typeface="+mn-ea"/>
              <a:sym typeface="+mn-lt"/>
            </a:endParaRPr>
          </a:p>
          <a:p>
            <a:pPr>
              <a:lnSpc>
                <a:spcPct val="120000"/>
              </a:lnSpc>
            </a:pPr>
            <a:endParaRPr lang="en-US" altLang="zh-CN" sz="2400" dirty="0">
              <a:solidFill>
                <a:schemeClr val="bg1"/>
              </a:solidFill>
              <a:cs typeface="+mn-ea"/>
              <a:sym typeface="+mn-lt"/>
            </a:endParaRPr>
          </a:p>
        </p:txBody>
      </p:sp>
      <p:sp>
        <p:nvSpPr>
          <p:cNvPr id="2" name="矩形 1">
            <a:extLst>
              <a:ext uri="{FF2B5EF4-FFF2-40B4-BE49-F238E27FC236}">
                <a16:creationId xmlns:a16="http://schemas.microsoft.com/office/drawing/2014/main" id="{C21EF815-5EC8-4465-9615-0F2EB9D927C1}"/>
              </a:ext>
            </a:extLst>
          </p:cNvPr>
          <p:cNvSpPr/>
          <p:nvPr/>
        </p:nvSpPr>
        <p:spPr>
          <a:xfrm>
            <a:off x="485760" y="753004"/>
            <a:ext cx="6715300" cy="523220"/>
          </a:xfrm>
          <a:prstGeom prst="rect">
            <a:avLst/>
          </a:prstGeom>
        </p:spPr>
        <p:txBody>
          <a:bodyPr wrap="none">
            <a:spAutoFit/>
          </a:bodyPr>
          <a:lstStyle/>
          <a:p>
            <a:r>
              <a:rPr lang="en-US" altLang="zh-CN" sz="2800" b="1" dirty="0"/>
              <a:t>VR</a:t>
            </a:r>
            <a:r>
              <a:rPr lang="zh-CN" altLang="zh-CN" sz="2800" b="1" dirty="0"/>
              <a:t>设备为什么还不能在个人用户中普及？</a:t>
            </a:r>
            <a:endParaRPr lang="zh-CN" altLang="en-US" sz="2800" b="1" dirty="0"/>
          </a:p>
        </p:txBody>
      </p:sp>
    </p:spTree>
    <p:custDataLst>
      <p:tags r:id="rId1"/>
    </p:custDataLst>
    <p:extLst>
      <p:ext uri="{BB962C8B-B14F-4D97-AF65-F5344CB8AC3E}">
        <p14:creationId xmlns:p14="http://schemas.microsoft.com/office/powerpoint/2010/main" val="1011635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up)">
                                      <p:cBhvr>
                                        <p:cTn id="12" dur="500"/>
                                        <p:tgtEl>
                                          <p:spTgt spid="2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300"/>
                                        <p:tgtEl>
                                          <p:spTgt spid="16"/>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17">
                                            <p:bg/>
                                          </p:spTgt>
                                        </p:tgtEl>
                                        <p:attrNameLst>
                                          <p:attrName>style.visibility</p:attrName>
                                        </p:attrNameLst>
                                      </p:cBhvr>
                                      <p:to>
                                        <p:strVal val="visible"/>
                                      </p:to>
                                    </p:set>
                                    <p:animEffect transition="in" filter="fade">
                                      <p:cBhvr>
                                        <p:cTn id="22" dur="300"/>
                                        <p:tgtEl>
                                          <p:spTgt spid="17">
                                            <p:bg/>
                                          </p:spTgt>
                                        </p:tgtEl>
                                      </p:cBhvr>
                                    </p:animEffect>
                                    <p:anim calcmode="lin" valueType="num">
                                      <p:cBhvr>
                                        <p:cTn id="23" dur="300" fill="hold"/>
                                        <p:tgtEl>
                                          <p:spTgt spid="17">
                                            <p:bg/>
                                          </p:spTgt>
                                        </p:tgtEl>
                                        <p:attrNameLst>
                                          <p:attrName>ppt_x</p:attrName>
                                        </p:attrNameLst>
                                      </p:cBhvr>
                                      <p:tavLst>
                                        <p:tav tm="0">
                                          <p:val>
                                            <p:strVal val="#ppt_x"/>
                                          </p:val>
                                        </p:tav>
                                        <p:tav tm="100000">
                                          <p:val>
                                            <p:strVal val="#ppt_x"/>
                                          </p:val>
                                        </p:tav>
                                      </p:tavLst>
                                    </p:anim>
                                    <p:anim calcmode="lin" valueType="num">
                                      <p:cBhvr>
                                        <p:cTn id="24" dur="300" fill="hold"/>
                                        <p:tgtEl>
                                          <p:spTgt spid="17">
                                            <p:bg/>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nodePh="1">
                                  <p:stCondLst>
                                    <p:cond delay="0"/>
                                  </p:stCondLst>
                                  <p:endCondLst>
                                    <p:cond evt="begin" delay="0">
                                      <p:tn val="25"/>
                                    </p:cond>
                                  </p:end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1000"/>
                                        <p:tgtEl>
                                          <p:spTgt spid="17">
                                            <p:txEl>
                                              <p:pRg st="0" end="0"/>
                                            </p:txEl>
                                          </p:spTgt>
                                        </p:tgtEl>
                                      </p:cBhvr>
                                    </p:animEffect>
                                    <p:anim calcmode="lin" valueType="num">
                                      <p:cBhvr>
                                        <p:cTn id="2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1"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300"/>
                                        <p:tgtEl>
                                          <p:spTgt spid="25"/>
                                        </p:tgtEl>
                                      </p:cBhvr>
                                    </p:animEffect>
                                  </p:childTnLst>
                                </p:cTn>
                              </p:par>
                              <p:par>
                                <p:cTn id="33" presetID="47" presetClass="entr" presetSubtype="0" fill="hold" grpId="0" nodeType="withEffect">
                                  <p:stCondLst>
                                    <p:cond delay="0"/>
                                  </p:stCondLst>
                                  <p:childTnLst>
                                    <p:set>
                                      <p:cBhvr>
                                        <p:cTn id="34" dur="1" fill="hold">
                                          <p:stCondLst>
                                            <p:cond delay="0"/>
                                          </p:stCondLst>
                                        </p:cTn>
                                        <p:tgtEl>
                                          <p:spTgt spid="26">
                                            <p:bg/>
                                          </p:spTgt>
                                        </p:tgtEl>
                                        <p:attrNameLst>
                                          <p:attrName>style.visibility</p:attrName>
                                        </p:attrNameLst>
                                      </p:cBhvr>
                                      <p:to>
                                        <p:strVal val="visible"/>
                                      </p:to>
                                    </p:set>
                                    <p:animEffect transition="in" filter="fade">
                                      <p:cBhvr>
                                        <p:cTn id="35" dur="300"/>
                                        <p:tgtEl>
                                          <p:spTgt spid="26">
                                            <p:bg/>
                                          </p:spTgt>
                                        </p:tgtEl>
                                      </p:cBhvr>
                                    </p:animEffect>
                                    <p:anim calcmode="lin" valueType="num">
                                      <p:cBhvr>
                                        <p:cTn id="36" dur="300" fill="hold"/>
                                        <p:tgtEl>
                                          <p:spTgt spid="26">
                                            <p:bg/>
                                          </p:spTgt>
                                        </p:tgtEl>
                                        <p:attrNameLst>
                                          <p:attrName>ppt_x</p:attrName>
                                        </p:attrNameLst>
                                      </p:cBhvr>
                                      <p:tavLst>
                                        <p:tav tm="0">
                                          <p:val>
                                            <p:strVal val="#ppt_x"/>
                                          </p:val>
                                        </p:tav>
                                        <p:tav tm="100000">
                                          <p:val>
                                            <p:strVal val="#ppt_x"/>
                                          </p:val>
                                        </p:tav>
                                      </p:tavLst>
                                    </p:anim>
                                    <p:anim calcmode="lin" valueType="num">
                                      <p:cBhvr>
                                        <p:cTn id="37" dur="300" fill="hold"/>
                                        <p:tgtEl>
                                          <p:spTgt spid="26">
                                            <p:bg/>
                                          </p:spTgt>
                                        </p:tgtEl>
                                        <p:attrNameLst>
                                          <p:attrName>ppt_y</p:attrName>
                                        </p:attrNameLst>
                                      </p:cBhvr>
                                      <p:tavLst>
                                        <p:tav tm="0">
                                          <p:val>
                                            <p:strVal val="#ppt_y-.1"/>
                                          </p:val>
                                        </p:tav>
                                        <p:tav tm="100000">
                                          <p:val>
                                            <p:strVal val="#ppt_y"/>
                                          </p:val>
                                        </p:tav>
                                      </p:tavLst>
                                    </p:anim>
                                  </p:childTnLst>
                                </p:cTn>
                              </p:par>
                              <p:par>
                                <p:cTn id="38" presetID="47" presetClass="entr" presetSubtype="0" fill="hold" grpId="1"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fade">
                                      <p:cBhvr>
                                        <p:cTn id="40" dur="300"/>
                                        <p:tgtEl>
                                          <p:spTgt spid="22">
                                            <p:txEl>
                                              <p:pRg st="0" end="0"/>
                                            </p:txEl>
                                          </p:spTgt>
                                        </p:tgtEl>
                                      </p:cBhvr>
                                    </p:animEffect>
                                    <p:anim calcmode="lin" valueType="num">
                                      <p:cBhvr>
                                        <p:cTn id="41" dur="3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2" dur="300" fill="hold"/>
                                        <p:tgtEl>
                                          <p:spTgt spid="22">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2" nodeType="withEffect" nodePh="1">
                                  <p:stCondLst>
                                    <p:cond delay="0"/>
                                  </p:stCondLst>
                                  <p:endCondLst>
                                    <p:cond evt="begin" delay="0">
                                      <p:tn val="43"/>
                                    </p:cond>
                                  </p:endCondLst>
                                  <p:childTnLst>
                                    <p:set>
                                      <p:cBhvr>
                                        <p:cTn id="44" dur="1" fill="hold">
                                          <p:stCondLst>
                                            <p:cond delay="0"/>
                                          </p:stCondLst>
                                        </p:cTn>
                                        <p:tgtEl>
                                          <p:spTgt spid="30"/>
                                        </p:tgtEl>
                                        <p:attrNameLst>
                                          <p:attrName>style.visibility</p:attrName>
                                        </p:attrNameLst>
                                      </p:cBhvr>
                                      <p:to>
                                        <p:strVal val="visible"/>
                                      </p:to>
                                    </p:set>
                                    <p:animEffect transition="in" filter="fade">
                                      <p:cBhvr>
                                        <p:cTn id="45" dur="3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autoUpdateAnimBg="0"/>
      <p:bldP spid="17" grpId="0" build="p" animBg="1"/>
      <p:bldP spid="18" grpId="0" animBg="1"/>
      <p:bldP spid="25" grpId="1" animBg="1" autoUpdateAnimBg="0"/>
      <p:bldP spid="26" grpId="0" build="p" animBg="1"/>
      <p:bldP spid="20" grpId="0"/>
      <p:bldP spid="21" grpId="0"/>
      <p:bldP spid="22" grpId="0"/>
      <p:bldP spid="22" grpId="1" build="p"/>
      <p:bldP spid="30" grpId="2"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3"/>
          <p:cNvSpPr>
            <a:spLocks noChangeArrowheads="1"/>
          </p:cNvSpPr>
          <p:nvPr/>
        </p:nvSpPr>
        <p:spPr bwMode="auto">
          <a:xfrm>
            <a:off x="1628140" y="2634809"/>
            <a:ext cx="1338580" cy="1336675"/>
          </a:xfrm>
          <a:prstGeom prst="ellipse">
            <a:avLst/>
          </a:prstGeom>
          <a:solidFill>
            <a:srgbClr val="063D54"/>
          </a:solidFill>
          <a:ln>
            <a:noFill/>
          </a:ln>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endParaRPr>
          </a:p>
        </p:txBody>
      </p:sp>
      <p:grpSp>
        <p:nvGrpSpPr>
          <p:cNvPr id="48" name="组合 47"/>
          <p:cNvGrpSpPr/>
          <p:nvPr/>
        </p:nvGrpSpPr>
        <p:grpSpPr>
          <a:xfrm>
            <a:off x="2049145" y="3055813"/>
            <a:ext cx="496570" cy="494665"/>
            <a:chOff x="2022" y="5289"/>
            <a:chExt cx="782" cy="779"/>
          </a:xfrm>
          <a:solidFill>
            <a:schemeClr val="bg1"/>
          </a:solidFill>
        </p:grpSpPr>
        <p:sp>
          <p:nvSpPr>
            <p:cNvPr id="49" name="Freeform 29"/>
            <p:cNvSpPr/>
            <p:nvPr/>
          </p:nvSpPr>
          <p:spPr bwMode="auto">
            <a:xfrm>
              <a:off x="2430" y="5289"/>
              <a:ext cx="371" cy="371"/>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grpFill/>
            <a:ln>
              <a:noFill/>
            </a:ln>
          </p:spPr>
          <p:txBody>
            <a:bodyPr vert="horz" wrap="square" lIns="68571" tIns="34285" rIns="68571" bIns="34285" numCol="1" anchor="t" anchorCtr="0" compatLnSpc="1"/>
            <a:lstStyle/>
            <a:p>
              <a:endParaRPr lang="zh-CN" altLang="en-US"/>
            </a:p>
          </p:txBody>
        </p:sp>
        <p:sp>
          <p:nvSpPr>
            <p:cNvPr id="50" name="Freeform 30"/>
            <p:cNvSpPr/>
            <p:nvPr/>
          </p:nvSpPr>
          <p:spPr bwMode="auto">
            <a:xfrm>
              <a:off x="2022" y="5289"/>
              <a:ext cx="374" cy="371"/>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grpFill/>
            <a:ln>
              <a:noFill/>
            </a:ln>
          </p:spPr>
          <p:txBody>
            <a:bodyPr vert="horz" wrap="square" lIns="68571" tIns="34285" rIns="68571" bIns="34285" numCol="1" anchor="t" anchorCtr="0" compatLnSpc="1"/>
            <a:lstStyle/>
            <a:p>
              <a:endParaRPr lang="zh-CN" altLang="en-US"/>
            </a:p>
          </p:txBody>
        </p:sp>
        <p:sp>
          <p:nvSpPr>
            <p:cNvPr id="51" name="Freeform 31"/>
            <p:cNvSpPr/>
            <p:nvPr/>
          </p:nvSpPr>
          <p:spPr bwMode="auto">
            <a:xfrm>
              <a:off x="2430" y="5694"/>
              <a:ext cx="374" cy="374"/>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grpFill/>
            <a:ln>
              <a:noFill/>
            </a:ln>
          </p:spPr>
          <p:txBody>
            <a:bodyPr vert="horz" wrap="square" lIns="68571" tIns="34285" rIns="68571" bIns="34285" numCol="1" anchor="t" anchorCtr="0" compatLnSpc="1"/>
            <a:lstStyle/>
            <a:p>
              <a:endParaRPr lang="zh-CN" altLang="en-US"/>
            </a:p>
          </p:txBody>
        </p:sp>
        <p:sp>
          <p:nvSpPr>
            <p:cNvPr id="52" name="Freeform 32"/>
            <p:cNvSpPr/>
            <p:nvPr/>
          </p:nvSpPr>
          <p:spPr bwMode="auto">
            <a:xfrm>
              <a:off x="2022" y="5694"/>
              <a:ext cx="374" cy="374"/>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grpFill/>
            <a:ln>
              <a:noFill/>
            </a:ln>
          </p:spPr>
          <p:txBody>
            <a:bodyPr vert="horz" wrap="square" lIns="68571" tIns="34285" rIns="68571" bIns="34285" numCol="1" anchor="t" anchorCtr="0" compatLnSpc="1"/>
            <a:lstStyle/>
            <a:p>
              <a:endParaRPr lang="zh-CN" altLang="en-US"/>
            </a:p>
          </p:txBody>
        </p:sp>
      </p:grpSp>
      <p:grpSp>
        <p:nvGrpSpPr>
          <p:cNvPr id="12" name="组合 11"/>
          <p:cNvGrpSpPr/>
          <p:nvPr/>
        </p:nvGrpSpPr>
        <p:grpSpPr>
          <a:xfrm>
            <a:off x="2417445" y="1823085"/>
            <a:ext cx="8165465" cy="2671445"/>
            <a:chOff x="5147" y="2811"/>
            <a:chExt cx="12859" cy="4207"/>
          </a:xfrm>
        </p:grpSpPr>
        <p:sp>
          <p:nvSpPr>
            <p:cNvPr id="10" name="TextBox 76"/>
            <p:cNvSpPr txBox="1"/>
            <p:nvPr/>
          </p:nvSpPr>
          <p:spPr>
            <a:xfrm>
              <a:off x="5147" y="2811"/>
              <a:ext cx="1730" cy="582"/>
            </a:xfrm>
            <a:prstGeom prst="rect">
              <a:avLst/>
            </a:prstGeom>
            <a:noFill/>
          </p:spPr>
          <p:txBody>
            <a:bodyPr wrap="square" rtlCol="0">
              <a:spAutoFit/>
            </a:bodyPr>
            <a:lstStyle/>
            <a:p>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11" name="文本框 10"/>
            <p:cNvSpPr txBox="1"/>
            <p:nvPr/>
          </p:nvSpPr>
          <p:spPr>
            <a:xfrm>
              <a:off x="6347" y="4489"/>
              <a:ext cx="11659" cy="2529"/>
            </a:xfrm>
            <a:prstGeom prst="rect">
              <a:avLst/>
            </a:prstGeom>
            <a:noFill/>
          </p:spPr>
          <p:txBody>
            <a:bodyPr wrap="square" rtlCol="0">
              <a:spAutoFit/>
            </a:bodyPr>
            <a:lstStyle/>
            <a:p>
              <a:pPr>
                <a:lnSpc>
                  <a:spcPct val="130000"/>
                </a:lnSpc>
              </a:pPr>
              <a:r>
                <a:rPr lang="en-US" altLang="zh-CN" sz="5400" dirty="0">
                  <a:latin typeface="微软雅黑" panose="020B0503020204020204" charset="-122"/>
                  <a:ea typeface="微软雅黑" panose="020B0503020204020204" charset="-122"/>
                </a:rPr>
                <a:t>Thanks for watching!</a:t>
              </a:r>
              <a:endParaRPr lang="zh-CN" altLang="zh-CN" sz="5400" dirty="0">
                <a:latin typeface="微软雅黑" panose="020B0503020204020204" charset="-122"/>
                <a:ea typeface="微软雅黑" panose="020B0503020204020204" charset="-122"/>
                <a:sym typeface="+mn-ea"/>
              </a:endParaRPr>
            </a:p>
            <a:p>
              <a:pPr>
                <a:lnSpc>
                  <a:spcPct val="130000"/>
                </a:lnSpc>
              </a:pPr>
              <a:endParaRPr lang="zh-CN" sz="2400" dirty="0">
                <a:solidFill>
                  <a:schemeClr val="tx1"/>
                </a:solidFill>
                <a:latin typeface="微软雅黑" panose="020B0503020204020204" charset="-122"/>
                <a:ea typeface="微软雅黑" panose="020B0503020204020204" charset="-122"/>
                <a:sym typeface="+mn-ea"/>
              </a:endParaRPr>
            </a:p>
          </p:txBody>
        </p:sp>
      </p:grpSp>
      <p:grpSp>
        <p:nvGrpSpPr>
          <p:cNvPr id="14" name="组合 13"/>
          <p:cNvGrpSpPr/>
          <p:nvPr/>
        </p:nvGrpSpPr>
        <p:grpSpPr>
          <a:xfrm>
            <a:off x="7919085" y="1835785"/>
            <a:ext cx="3288665" cy="714375"/>
            <a:chOff x="5147" y="2811"/>
            <a:chExt cx="5179" cy="1125"/>
          </a:xfrm>
        </p:grpSpPr>
        <p:sp>
          <p:nvSpPr>
            <p:cNvPr id="17" name="TextBox 76"/>
            <p:cNvSpPr txBox="1"/>
            <p:nvPr/>
          </p:nvSpPr>
          <p:spPr>
            <a:xfrm>
              <a:off x="5147" y="2811"/>
              <a:ext cx="1730" cy="582"/>
            </a:xfrm>
            <a:prstGeom prst="rect">
              <a:avLst/>
            </a:prstGeom>
            <a:noFill/>
          </p:spPr>
          <p:txBody>
            <a:bodyPr wrap="square" rtlCol="0">
              <a:spAutoFit/>
            </a:bodyPr>
            <a:lstStyle/>
            <a:p>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18" name="文本框 17"/>
            <p:cNvSpPr txBox="1"/>
            <p:nvPr/>
          </p:nvSpPr>
          <p:spPr>
            <a:xfrm>
              <a:off x="5147" y="3393"/>
              <a:ext cx="5179" cy="543"/>
            </a:xfrm>
            <a:prstGeom prst="rect">
              <a:avLst/>
            </a:prstGeom>
            <a:noFill/>
          </p:spPr>
          <p:txBody>
            <a:bodyPr wrap="square" rtlCol="0">
              <a:spAutoFit/>
            </a:bodyPr>
            <a:lstStyle/>
            <a:p>
              <a:pPr>
                <a:lnSpc>
                  <a:spcPct val="130000"/>
                </a:lnSpc>
              </a:pPr>
              <a:endParaRPr lang="zh-CN" sz="1400" dirty="0">
                <a:solidFill>
                  <a:schemeClr val="tx1"/>
                </a:solidFill>
                <a:latin typeface="微软雅黑" panose="020B0503020204020204" charset="-122"/>
                <a:ea typeface="微软雅黑" panose="020B0503020204020204" charset="-122"/>
                <a:sym typeface="+mn-ea"/>
              </a:endParaRPr>
            </a:p>
          </p:txBody>
        </p:sp>
      </p:grpSp>
      <p:grpSp>
        <p:nvGrpSpPr>
          <p:cNvPr id="21" name="组合 20"/>
          <p:cNvGrpSpPr/>
          <p:nvPr/>
        </p:nvGrpSpPr>
        <p:grpSpPr>
          <a:xfrm>
            <a:off x="2417445" y="4613275"/>
            <a:ext cx="3288665" cy="714375"/>
            <a:chOff x="5147" y="2811"/>
            <a:chExt cx="5179" cy="1125"/>
          </a:xfrm>
        </p:grpSpPr>
        <p:sp>
          <p:nvSpPr>
            <p:cNvPr id="22" name="TextBox 76"/>
            <p:cNvSpPr txBox="1"/>
            <p:nvPr/>
          </p:nvSpPr>
          <p:spPr>
            <a:xfrm>
              <a:off x="5147" y="2811"/>
              <a:ext cx="1730" cy="582"/>
            </a:xfrm>
            <a:prstGeom prst="rect">
              <a:avLst/>
            </a:prstGeom>
            <a:noFill/>
          </p:spPr>
          <p:txBody>
            <a:bodyPr wrap="square" rtlCol="0">
              <a:spAutoFit/>
            </a:bodyPr>
            <a:lstStyle/>
            <a:p>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23" name="文本框 22"/>
            <p:cNvSpPr txBox="1"/>
            <p:nvPr/>
          </p:nvSpPr>
          <p:spPr>
            <a:xfrm>
              <a:off x="5147" y="3393"/>
              <a:ext cx="5179" cy="543"/>
            </a:xfrm>
            <a:prstGeom prst="rect">
              <a:avLst/>
            </a:prstGeom>
            <a:noFill/>
          </p:spPr>
          <p:txBody>
            <a:bodyPr wrap="square" rtlCol="0">
              <a:spAutoFit/>
            </a:bodyPr>
            <a:lstStyle/>
            <a:p>
              <a:pPr>
                <a:lnSpc>
                  <a:spcPct val="130000"/>
                </a:lnSpc>
              </a:pPr>
              <a:endParaRPr lang="zh-CN" sz="1400" dirty="0">
                <a:solidFill>
                  <a:schemeClr val="tx1"/>
                </a:solidFill>
                <a:latin typeface="微软雅黑" panose="020B0503020204020204" charset="-122"/>
                <a:ea typeface="微软雅黑" panose="020B0503020204020204" charset="-122"/>
                <a:sym typeface="+mn-ea"/>
              </a:endParaRPr>
            </a:p>
          </p:txBody>
        </p:sp>
      </p:grpSp>
      <p:grpSp>
        <p:nvGrpSpPr>
          <p:cNvPr id="24" name="组合 23"/>
          <p:cNvGrpSpPr/>
          <p:nvPr/>
        </p:nvGrpSpPr>
        <p:grpSpPr>
          <a:xfrm>
            <a:off x="7919085" y="4613275"/>
            <a:ext cx="3288665" cy="895350"/>
            <a:chOff x="5147" y="2811"/>
            <a:chExt cx="5179" cy="1410"/>
          </a:xfrm>
        </p:grpSpPr>
        <p:sp>
          <p:nvSpPr>
            <p:cNvPr id="25" name="TextBox 76"/>
            <p:cNvSpPr txBox="1"/>
            <p:nvPr/>
          </p:nvSpPr>
          <p:spPr>
            <a:xfrm>
              <a:off x="5147" y="2811"/>
              <a:ext cx="1730" cy="582"/>
            </a:xfrm>
            <a:prstGeom prst="rect">
              <a:avLst/>
            </a:prstGeom>
            <a:noFill/>
          </p:spPr>
          <p:txBody>
            <a:bodyPr wrap="square" rtlCol="0">
              <a:spAutoFit/>
            </a:bodyPr>
            <a:lstStyle/>
            <a:p>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26" name="文本框 25"/>
            <p:cNvSpPr txBox="1"/>
            <p:nvPr/>
          </p:nvSpPr>
          <p:spPr>
            <a:xfrm>
              <a:off x="5147" y="3393"/>
              <a:ext cx="5179" cy="828"/>
            </a:xfrm>
            <a:prstGeom prst="rect">
              <a:avLst/>
            </a:prstGeom>
            <a:noFill/>
          </p:spPr>
          <p:txBody>
            <a:bodyPr wrap="square" rtlCol="0">
              <a:spAutoFit/>
            </a:bodyPr>
            <a:lstStyle/>
            <a:p>
              <a:pPr>
                <a:lnSpc>
                  <a:spcPct val="130000"/>
                </a:lnSpc>
              </a:pPr>
              <a:endParaRPr lang="zh-CN" sz="2400" dirty="0">
                <a:solidFill>
                  <a:schemeClr val="tx1"/>
                </a:solidFill>
                <a:latin typeface="微软雅黑" panose="020B0503020204020204" charset="-122"/>
                <a:ea typeface="微软雅黑" panose="020B0503020204020204" charset="-122"/>
                <a:sym typeface="+mn-ea"/>
              </a:endParaRPr>
            </a:p>
          </p:txBody>
        </p:sp>
      </p:grpSp>
    </p:spTree>
    <p:extLst>
      <p:ext uri="{BB962C8B-B14F-4D97-AF65-F5344CB8AC3E}">
        <p14:creationId xmlns:p14="http://schemas.microsoft.com/office/powerpoint/2010/main" val="4202559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ppt_h*1.125000"/>
                                          </p:val>
                                        </p:tav>
                                        <p:tav tm="100000">
                                          <p:val>
                                            <p:strVal val="#ppt_y"/>
                                          </p:val>
                                        </p:tav>
                                      </p:tavLst>
                                    </p:anim>
                                    <p:animEffect transition="in" filter="wipe(up)">
                                      <p:cBhvr>
                                        <p:cTn id="11" dur="500"/>
                                        <p:tgtEl>
                                          <p:spTgt spid="12"/>
                                        </p:tgtEl>
                                      </p:cBhvr>
                                    </p:animEffect>
                                  </p:childTnLst>
                                </p:cTn>
                              </p:par>
                              <p:par>
                                <p:cTn id="12" presetID="12" presetClass="entr" presetSubtype="4"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p:tgtEl>
                                          <p:spTgt spid="14"/>
                                        </p:tgtEl>
                                        <p:attrNameLst>
                                          <p:attrName>ppt_y</p:attrName>
                                        </p:attrNameLst>
                                      </p:cBhvr>
                                      <p:tavLst>
                                        <p:tav tm="0">
                                          <p:val>
                                            <p:strVal val="#ppt_y+#ppt_h*1.125000"/>
                                          </p:val>
                                        </p:tav>
                                        <p:tav tm="100000">
                                          <p:val>
                                            <p:strVal val="#ppt_y"/>
                                          </p:val>
                                        </p:tav>
                                      </p:tavLst>
                                    </p:anim>
                                    <p:animEffect transition="in" filter="wipe(up)">
                                      <p:cBhvr>
                                        <p:cTn id="15" dur="500"/>
                                        <p:tgtEl>
                                          <p:spTgt spid="14"/>
                                        </p:tgtEl>
                                      </p:cBhvr>
                                    </p:animEffect>
                                  </p:childTnLst>
                                </p:cTn>
                              </p:par>
                              <p:par>
                                <p:cTn id="16" presetID="1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ppt_y</p:attrName>
                                        </p:attrNameLst>
                                      </p:cBhvr>
                                      <p:tavLst>
                                        <p:tav tm="0">
                                          <p:val>
                                            <p:strVal val="#ppt_y+#ppt_h*1.125000"/>
                                          </p:val>
                                        </p:tav>
                                        <p:tav tm="100000">
                                          <p:val>
                                            <p:strVal val="#ppt_y"/>
                                          </p:val>
                                        </p:tav>
                                      </p:tavLst>
                                    </p:anim>
                                    <p:animEffect transition="in" filter="wipe(up)">
                                      <p:cBhvr>
                                        <p:cTn id="19" dur="500"/>
                                        <p:tgtEl>
                                          <p:spTgt spid="21"/>
                                        </p:tgtEl>
                                      </p:cBhvr>
                                    </p:animEffect>
                                  </p:childTnLst>
                                </p:cTn>
                              </p:par>
                              <p:par>
                                <p:cTn id="20" presetID="1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p:tgtEl>
                                          <p:spTgt spid="24"/>
                                        </p:tgtEl>
                                        <p:attrNameLst>
                                          <p:attrName>ppt_y</p:attrName>
                                        </p:attrNameLst>
                                      </p:cBhvr>
                                      <p:tavLst>
                                        <p:tav tm="0">
                                          <p:val>
                                            <p:strVal val="#ppt_y+#ppt_h*1.125000"/>
                                          </p:val>
                                        </p:tav>
                                        <p:tav tm="100000">
                                          <p:val>
                                            <p:strVal val="#ppt_y"/>
                                          </p:val>
                                        </p:tav>
                                      </p:tavLst>
                                    </p:anim>
                                    <p:animEffect transition="in" filter="wipe(up)">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6C8E5B-E5AF-4CE6-B579-DFF2834F8EBE}"/>
              </a:ext>
            </a:extLst>
          </p:cNvPr>
          <p:cNvPicPr>
            <a:picLocks noChangeAspect="1"/>
          </p:cNvPicPr>
          <p:nvPr/>
        </p:nvPicPr>
        <p:blipFill>
          <a:blip r:embed="rId6"/>
          <a:stretch>
            <a:fillRect/>
          </a:stretch>
        </p:blipFill>
        <p:spPr>
          <a:xfrm>
            <a:off x="2156" y="1975"/>
            <a:ext cx="7022758" cy="6856025"/>
          </a:xfrm>
          <a:prstGeom prst="rect">
            <a:avLst/>
          </a:prstGeom>
        </p:spPr>
      </p:pic>
      <p:sp>
        <p:nvSpPr>
          <p:cNvPr id="23" name="PA_文本框 1">
            <a:extLst>
              <a:ext uri="{FF2B5EF4-FFF2-40B4-BE49-F238E27FC236}">
                <a16:creationId xmlns:a16="http://schemas.microsoft.com/office/drawing/2014/main" id="{D6A6F486-EF97-4FC1-A08D-034452B04C38}"/>
              </a:ext>
            </a:extLst>
          </p:cNvPr>
          <p:cNvSpPr txBox="1"/>
          <p:nvPr>
            <p:custDataLst>
              <p:tags r:id="rId2"/>
            </p:custDataLst>
          </p:nvPr>
        </p:nvSpPr>
        <p:spPr>
          <a:xfrm>
            <a:off x="5864645" y="2202496"/>
            <a:ext cx="5763116" cy="1938992"/>
          </a:xfrm>
          <a:prstGeom prst="rect">
            <a:avLst/>
          </a:prstGeom>
          <a:noFill/>
          <a:effectLst>
            <a:outerShdw blurRad="63500" sx="102000" sy="102000" algn="ctr" rotWithShape="0">
              <a:prstClr val="black">
                <a:alpha val="40000"/>
              </a:prstClr>
            </a:outerShdw>
          </a:effectLst>
        </p:spPr>
        <p:txBody>
          <a:bodyPr wrap="none" rtlCol="0">
            <a:spAutoFit/>
          </a:bodyPr>
          <a:lstStyle/>
          <a:p>
            <a:pPr algn="ctr"/>
            <a:r>
              <a:rPr lang="en-US" altLang="zh-CN" sz="6000" dirty="0">
                <a:latin typeface="+mj-ea"/>
                <a:ea typeface="+mj-ea"/>
              </a:rPr>
              <a:t>The Discussion of</a:t>
            </a:r>
          </a:p>
          <a:p>
            <a:pPr algn="ctr"/>
            <a:r>
              <a:rPr lang="en-US" altLang="zh-CN" sz="6000" dirty="0">
                <a:latin typeface="+mj-ea"/>
                <a:ea typeface="+mj-ea"/>
              </a:rPr>
              <a:t>VR</a:t>
            </a:r>
            <a:endParaRPr lang="zh-CN" altLang="en-US" sz="6000" dirty="0">
              <a:latin typeface="+mj-ea"/>
              <a:ea typeface="+mj-ea"/>
            </a:endParaRPr>
          </a:p>
        </p:txBody>
      </p:sp>
      <p:sp>
        <p:nvSpPr>
          <p:cNvPr id="24" name="PA_文本框 3">
            <a:extLst>
              <a:ext uri="{FF2B5EF4-FFF2-40B4-BE49-F238E27FC236}">
                <a16:creationId xmlns:a16="http://schemas.microsoft.com/office/drawing/2014/main" id="{71A4928C-9BC2-4DB0-8F16-5067FE47D3F3}"/>
              </a:ext>
            </a:extLst>
          </p:cNvPr>
          <p:cNvSpPr txBox="1"/>
          <p:nvPr>
            <p:custDataLst>
              <p:tags r:id="rId3"/>
            </p:custDataLst>
          </p:nvPr>
        </p:nvSpPr>
        <p:spPr>
          <a:xfrm>
            <a:off x="8432662" y="5161190"/>
            <a:ext cx="2236510" cy="1077218"/>
          </a:xfrm>
          <a:prstGeom prst="rect">
            <a:avLst/>
          </a:prstGeom>
          <a:noFill/>
        </p:spPr>
        <p:txBody>
          <a:bodyPr wrap="none" rtlCol="0">
            <a:spAutoFit/>
          </a:bodyPr>
          <a:lstStyle/>
          <a:p>
            <a:pPr algn="ctr"/>
            <a:r>
              <a:rPr lang="zh-CN" altLang="en-US" sz="1600" b="1" dirty="0">
                <a:latin typeface="+mj-ea"/>
                <a:ea typeface="+mj-ea"/>
              </a:rPr>
              <a:t>演讲：李麒麟</a:t>
            </a:r>
            <a:endParaRPr lang="en-US" altLang="zh-CN" sz="1600" b="1" dirty="0">
              <a:latin typeface="+mj-ea"/>
              <a:ea typeface="+mj-ea"/>
            </a:endParaRPr>
          </a:p>
          <a:p>
            <a:pPr algn="ctr"/>
            <a:r>
              <a:rPr lang="zh-CN" altLang="en-US" sz="1600" b="1" dirty="0">
                <a:latin typeface="+mj-ea"/>
                <a:ea typeface="+mj-ea"/>
              </a:rPr>
              <a:t>组长：谢建福</a:t>
            </a:r>
            <a:endParaRPr lang="en-US" altLang="zh-CN" sz="1600" b="1" dirty="0">
              <a:latin typeface="+mj-ea"/>
              <a:ea typeface="+mj-ea"/>
            </a:endParaRPr>
          </a:p>
          <a:p>
            <a:pPr algn="ctr"/>
            <a:r>
              <a:rPr lang="zh-CN" altLang="en-US" sz="1600" b="1" dirty="0">
                <a:latin typeface="+mj-ea"/>
                <a:ea typeface="+mj-ea"/>
              </a:rPr>
              <a:t>组员：李宇恒、李麒麟</a:t>
            </a:r>
            <a:endParaRPr lang="en-US" altLang="zh-CN" sz="1600" b="1" dirty="0">
              <a:latin typeface="+mj-ea"/>
              <a:ea typeface="+mj-ea"/>
            </a:endParaRPr>
          </a:p>
          <a:p>
            <a:pPr algn="ctr"/>
            <a:r>
              <a:rPr lang="zh-CN" altLang="en-US" sz="1600" b="1" dirty="0">
                <a:latin typeface="+mj-ea"/>
                <a:ea typeface="+mj-ea"/>
              </a:rPr>
              <a:t>白玛央金、次卓嘎</a:t>
            </a:r>
          </a:p>
        </p:txBody>
      </p:sp>
    </p:spTree>
    <p:extLst>
      <p:ext uri="{BB962C8B-B14F-4D97-AF65-F5344CB8AC3E}">
        <p14:creationId xmlns:p14="http://schemas.microsoft.com/office/powerpoint/2010/main" val="358071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16" presetClass="entr" presetSubtype="26" fill="hold" grpId="0" nodeType="with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Effect transition="in" filter="barn(inHorizontal)">
                                      <p:cBhvr>
                                        <p:cTn id="12" dur="30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MH_Entry_1">
            <a:hlinkClick r:id="rId17" action="ppaction://hlinksldjump"/>
          </p:cNvPr>
          <p:cNvSpPr/>
          <p:nvPr>
            <p:custDataLst>
              <p:tags r:id="rId3"/>
            </p:custDataLst>
          </p:nvPr>
        </p:nvSpPr>
        <p:spPr>
          <a:xfrm>
            <a:off x="2783632" y="2105922"/>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en-US" altLang="zh-CN" dirty="0">
                <a:solidFill>
                  <a:schemeClr val="tx1"/>
                </a:solidFill>
                <a:latin typeface="微软雅黑" panose="020B0503020204020204" pitchFamily="34" charset="-122"/>
                <a:ea typeface="微软雅黑" panose="020B0503020204020204" pitchFamily="34" charset="-122"/>
              </a:rPr>
              <a:t>Definition</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 name="PA_MH_Number_1">
            <a:hlinkClick r:id="rId17" action="ppaction://hlinksldjump"/>
          </p:cNvPr>
          <p:cNvSpPr/>
          <p:nvPr>
            <p:custDataLst>
              <p:tags r:id="rId4"/>
            </p:custDataLst>
          </p:nvPr>
        </p:nvSpPr>
        <p:spPr>
          <a:xfrm>
            <a:off x="5430358" y="1973567"/>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18" action="ppaction://hlinksldjump"/>
          </p:cNvPr>
          <p:cNvSpPr/>
          <p:nvPr>
            <p:custDataLst>
              <p:tags r:id="rId5"/>
            </p:custDataLst>
          </p:nvPr>
        </p:nvSpPr>
        <p:spPr>
          <a:xfrm>
            <a:off x="3367658" y="2856008"/>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fontScale="32500" lnSpcReduction="20000"/>
          </a:bodyPr>
          <a:lstStyle/>
          <a:p>
            <a:pPr algn="ctr">
              <a:lnSpc>
                <a:spcPct val="120000"/>
              </a:lnSpc>
              <a:defRPr/>
            </a:pPr>
            <a:endParaRPr lang="en-US" altLang="zh-CN" dirty="0">
              <a:solidFill>
                <a:schemeClr val="tx1">
                  <a:lumMod val="75000"/>
                  <a:lumOff val="25000"/>
                </a:schemeClr>
              </a:solidFill>
              <a:latin typeface="微软雅黑" pitchFamily="34" charset="-122"/>
              <a:ea typeface="微软雅黑" pitchFamily="34" charset="-122"/>
            </a:endParaRPr>
          </a:p>
          <a:p>
            <a:pPr algn="ctr">
              <a:lnSpc>
                <a:spcPct val="120000"/>
              </a:lnSpc>
              <a:defRPr/>
            </a:pPr>
            <a:r>
              <a:rPr lang="en-US" altLang="zh-CN" sz="5500" dirty="0">
                <a:solidFill>
                  <a:schemeClr val="tx1">
                    <a:lumMod val="75000"/>
                    <a:lumOff val="25000"/>
                  </a:schemeClr>
                </a:solidFill>
                <a:latin typeface="微软雅黑" pitchFamily="34" charset="-122"/>
                <a:ea typeface="微软雅黑" pitchFamily="34" charset="-122"/>
              </a:rPr>
              <a:t>Core Technology</a:t>
            </a:r>
            <a:endParaRPr lang="zh-CN" altLang="en-US" sz="5500" dirty="0">
              <a:solidFill>
                <a:schemeClr val="tx1">
                  <a:lumMod val="75000"/>
                  <a:lumOff val="25000"/>
                </a:schemeClr>
              </a:solidFill>
              <a:latin typeface="微软雅黑" pitchFamily="34" charset="-122"/>
              <a:ea typeface="微软雅黑" pitchFamily="34" charset="-122"/>
            </a:endParaRPr>
          </a:p>
          <a:p>
            <a:pPr algn="ctr">
              <a:lnSpc>
                <a:spcPct val="120000"/>
              </a:lnSpc>
              <a:defRPr/>
            </a:pPr>
            <a:endParaRPr lang="zh-CN" altLang="en-US" dirty="0">
              <a:solidFill>
                <a:schemeClr val="tx1"/>
              </a:solidFill>
              <a:latin typeface="+mn-ea"/>
            </a:endParaRPr>
          </a:p>
        </p:txBody>
      </p:sp>
      <p:sp>
        <p:nvSpPr>
          <p:cNvPr id="7" name="PA_MH_Number_2">
            <a:hlinkClick r:id="rId18" action="ppaction://hlinksldjump"/>
          </p:cNvPr>
          <p:cNvSpPr/>
          <p:nvPr>
            <p:custDataLst>
              <p:tags r:id="rId6"/>
            </p:custDataLst>
          </p:nvPr>
        </p:nvSpPr>
        <p:spPr>
          <a:xfrm>
            <a:off x="6014384" y="2723653"/>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rId19" action="ppaction://hlinksldjump"/>
          </p:cNvPr>
          <p:cNvSpPr/>
          <p:nvPr>
            <p:custDataLst>
              <p:tags r:id="rId7"/>
            </p:custDataLst>
          </p:nvPr>
        </p:nvSpPr>
        <p:spPr>
          <a:xfrm>
            <a:off x="2783632" y="3606094"/>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fontScale="55000" lnSpcReduction="20000"/>
          </a:bodyPr>
          <a:lstStyle/>
          <a:p>
            <a:pPr algn="ctr"/>
            <a:endParaRPr lang="en-US" altLang="zh-CN" sz="1900" dirty="0">
              <a:solidFill>
                <a:schemeClr val="tx1">
                  <a:lumMod val="75000"/>
                  <a:lumOff val="25000"/>
                </a:schemeClr>
              </a:solidFill>
              <a:latin typeface="微软雅黑" pitchFamily="34" charset="-122"/>
              <a:ea typeface="微软雅黑" pitchFamily="34" charset="-122"/>
            </a:endParaRPr>
          </a:p>
          <a:p>
            <a:pPr algn="ctr"/>
            <a:r>
              <a:rPr lang="en-US" altLang="zh-CN" sz="3800" dirty="0">
                <a:solidFill>
                  <a:schemeClr val="tx1">
                    <a:lumMod val="75000"/>
                    <a:lumOff val="25000"/>
                  </a:schemeClr>
                </a:solidFill>
                <a:latin typeface="微软雅黑" pitchFamily="34" charset="-122"/>
                <a:ea typeface="微软雅黑" pitchFamily="34" charset="-122"/>
              </a:rPr>
              <a:t>Experience</a:t>
            </a:r>
            <a:endParaRPr lang="zh-CN" altLang="en-US" sz="3800" dirty="0">
              <a:solidFill>
                <a:schemeClr val="tx1">
                  <a:lumMod val="75000"/>
                  <a:lumOff val="25000"/>
                </a:schemeClr>
              </a:solidFill>
              <a:latin typeface="微软雅黑" pitchFamily="34" charset="-122"/>
              <a:ea typeface="微软雅黑" pitchFamily="34" charset="-122"/>
            </a:endParaRPr>
          </a:p>
          <a:p>
            <a:pPr algn="ctr">
              <a:lnSpc>
                <a:spcPct val="120000"/>
              </a:lnSpc>
              <a:defRPr/>
            </a:pPr>
            <a:endParaRPr lang="zh-CN" altLang="en-US" dirty="0">
              <a:solidFill>
                <a:schemeClr val="tx1"/>
              </a:solidFill>
              <a:latin typeface="+mn-ea"/>
            </a:endParaRPr>
          </a:p>
        </p:txBody>
      </p:sp>
      <p:sp>
        <p:nvSpPr>
          <p:cNvPr id="10" name="PA_MH_Number_3">
            <a:hlinkClick r:id="rId19" action="ppaction://hlinksldjump"/>
          </p:cNvPr>
          <p:cNvSpPr/>
          <p:nvPr>
            <p:custDataLst>
              <p:tags r:id="rId8"/>
            </p:custDataLst>
          </p:nvPr>
        </p:nvSpPr>
        <p:spPr>
          <a:xfrm>
            <a:off x="5430358" y="3473739"/>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PA_MH_Entry_4">
            <a:hlinkClick r:id="rId20" action="ppaction://hlinksldjump"/>
          </p:cNvPr>
          <p:cNvSpPr/>
          <p:nvPr>
            <p:custDataLst>
              <p:tags r:id="rId9"/>
            </p:custDataLst>
          </p:nvPr>
        </p:nvSpPr>
        <p:spPr>
          <a:xfrm>
            <a:off x="3367658" y="4356180"/>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r>
              <a:rPr lang="en-US" altLang="zh-CN" dirty="0">
                <a:solidFill>
                  <a:schemeClr val="tx1">
                    <a:lumMod val="75000"/>
                    <a:lumOff val="25000"/>
                  </a:schemeClr>
                </a:solidFill>
                <a:latin typeface="微软雅黑" pitchFamily="34" charset="-122"/>
                <a:ea typeface="微软雅黑" pitchFamily="34" charset="-122"/>
              </a:rPr>
              <a:t>Application Area</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13" name="PA_MH_Number_4">
            <a:hlinkClick r:id="rId20" action="ppaction://hlinksldjump"/>
          </p:cNvPr>
          <p:cNvSpPr/>
          <p:nvPr>
            <p:custDataLst>
              <p:tags r:id="rId10"/>
            </p:custDataLst>
          </p:nvPr>
        </p:nvSpPr>
        <p:spPr>
          <a:xfrm>
            <a:off x="6014384" y="4223825"/>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04</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8" name="PA_MH_Others_1"/>
          <p:cNvSpPr/>
          <p:nvPr>
            <p:custDataLst>
              <p:tags r:id="rId11"/>
            </p:custDataLst>
          </p:nvPr>
        </p:nvSpPr>
        <p:spPr>
          <a:xfrm rot="16200000">
            <a:off x="7464999" y="3173299"/>
            <a:ext cx="3460074" cy="600879"/>
          </a:xfrm>
          <a:prstGeom prst="rect">
            <a:avLst/>
          </a:prstGeom>
        </p:spPr>
        <p:txBody>
          <a:bodyPr wrap="none" anchor="ctr" anchorCtr="0">
            <a:noAutofit/>
          </a:bodyPr>
          <a:lstStyle/>
          <a:p>
            <a:pPr algn="ctr">
              <a:defRPr/>
            </a:pPr>
            <a:r>
              <a:rPr lang="en-US" altLang="zh-CN"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rPr>
              <a:t>CONTENTS</a:t>
            </a:r>
            <a:endParaRPr lang="zh-CN" altLang="en-US"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PA_MH_Others_2"/>
          <p:cNvSpPr txBox="1">
            <a:spLocks noChangeArrowheads="1"/>
          </p:cNvSpPr>
          <p:nvPr>
            <p:custDataLst>
              <p:tags r:id="rId12"/>
            </p:custDataLst>
          </p:nvPr>
        </p:nvSpPr>
        <p:spPr bwMode="auto">
          <a:xfrm>
            <a:off x="9500721" y="2814656"/>
            <a:ext cx="557212" cy="120032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b="1" dirty="0">
                <a:solidFill>
                  <a:schemeClr val="accent1"/>
                </a:solidFill>
                <a:latin typeface="华文细黑" panose="02010600040101010101" pitchFamily="2" charset="-122"/>
                <a:ea typeface="华文细黑" panose="02010600040101010101" pitchFamily="2" charset="-122"/>
              </a:rPr>
              <a:t>目录</a:t>
            </a:r>
          </a:p>
        </p:txBody>
      </p:sp>
      <p:sp>
        <p:nvSpPr>
          <p:cNvPr id="15" name="PA_MH_Entry_4">
            <a:hlinkClick r:id="rId20" action="ppaction://hlinksldjump"/>
            <a:extLst>
              <a:ext uri="{FF2B5EF4-FFF2-40B4-BE49-F238E27FC236}">
                <a16:creationId xmlns:a16="http://schemas.microsoft.com/office/drawing/2014/main" id="{4FE59761-DBC4-49DF-BC86-4A0E4EF8E4B2}"/>
              </a:ext>
            </a:extLst>
          </p:cNvPr>
          <p:cNvSpPr/>
          <p:nvPr>
            <p:custDataLst>
              <p:tags r:id="rId13"/>
            </p:custDataLst>
          </p:nvPr>
        </p:nvSpPr>
        <p:spPr>
          <a:xfrm>
            <a:off x="2783632" y="5106266"/>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fontScale="32500" lnSpcReduction="20000"/>
          </a:bodyPr>
          <a:lstStyle/>
          <a:p>
            <a:pPr algn="ctr">
              <a:lnSpc>
                <a:spcPct val="120000"/>
              </a:lnSpc>
              <a:defRPr/>
            </a:pPr>
            <a:endParaRPr lang="en-US" altLang="zh-CN" dirty="0">
              <a:solidFill>
                <a:schemeClr val="tx1">
                  <a:lumMod val="75000"/>
                  <a:lumOff val="25000"/>
                </a:schemeClr>
              </a:solidFill>
              <a:latin typeface="微软雅黑" pitchFamily="34" charset="-122"/>
              <a:ea typeface="微软雅黑" pitchFamily="34" charset="-122"/>
            </a:endParaRPr>
          </a:p>
          <a:p>
            <a:pPr algn="ctr">
              <a:lnSpc>
                <a:spcPct val="120000"/>
              </a:lnSpc>
              <a:defRPr/>
            </a:pPr>
            <a:r>
              <a:rPr lang="en-US" altLang="zh-CN" sz="5500" dirty="0">
                <a:solidFill>
                  <a:schemeClr val="tx1">
                    <a:lumMod val="75000"/>
                    <a:lumOff val="25000"/>
                  </a:schemeClr>
                </a:solidFill>
                <a:latin typeface="微软雅黑" pitchFamily="34" charset="-122"/>
                <a:ea typeface="微软雅黑" pitchFamily="34" charset="-122"/>
              </a:rPr>
              <a:t>Prospect</a:t>
            </a:r>
            <a:endParaRPr lang="zh-CN" altLang="en-US" sz="5500" dirty="0">
              <a:solidFill>
                <a:schemeClr val="tx1">
                  <a:lumMod val="75000"/>
                  <a:lumOff val="25000"/>
                </a:schemeClr>
              </a:solidFill>
              <a:latin typeface="微软雅黑" pitchFamily="34" charset="-122"/>
              <a:ea typeface="微软雅黑" pitchFamily="34" charset="-122"/>
            </a:endParaRPr>
          </a:p>
          <a:p>
            <a:pPr algn="ctr">
              <a:lnSpc>
                <a:spcPct val="120000"/>
              </a:lnSpc>
              <a:defRPr/>
            </a:pPr>
            <a:endParaRPr lang="zh-CN" altLang="en-US" dirty="0">
              <a:solidFill>
                <a:schemeClr val="tx1"/>
              </a:solidFill>
              <a:latin typeface="+mn-ea"/>
            </a:endParaRPr>
          </a:p>
        </p:txBody>
      </p:sp>
      <p:sp>
        <p:nvSpPr>
          <p:cNvPr id="14" name="PA_MH_Number_4">
            <a:hlinkClick r:id="rId20" action="ppaction://hlinksldjump"/>
            <a:extLst>
              <a:ext uri="{FF2B5EF4-FFF2-40B4-BE49-F238E27FC236}">
                <a16:creationId xmlns:a16="http://schemas.microsoft.com/office/drawing/2014/main" id="{72DF7867-1514-4FAA-AE62-5C421DBA3DA9}"/>
              </a:ext>
            </a:extLst>
          </p:cNvPr>
          <p:cNvSpPr/>
          <p:nvPr>
            <p:custDataLst>
              <p:tags r:id="rId14"/>
            </p:custDataLst>
          </p:nvPr>
        </p:nvSpPr>
        <p:spPr>
          <a:xfrm>
            <a:off x="5430358" y="5040088"/>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05</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90779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p:tgtEl>
                                          <p:spTgt spid="3"/>
                                        </p:tgtEl>
                                        <p:attrNameLst>
                                          <p:attrName>ppt_x</p:attrName>
                                        </p:attrNameLst>
                                      </p:cBhvr>
                                      <p:tavLst>
                                        <p:tav tm="0">
                                          <p:val>
                                            <p:strVal val="#ppt_x+#ppt_w*1.125000"/>
                                          </p:val>
                                        </p:tav>
                                        <p:tav tm="100000">
                                          <p:val>
                                            <p:strVal val="#ppt_x"/>
                                          </p:val>
                                        </p:tav>
                                      </p:tavLst>
                                    </p:anim>
                                    <p:animEffect transition="in" filter="wipe(left)">
                                      <p:cBhvr>
                                        <p:cTn id="12" dur="250"/>
                                        <p:tgtEl>
                                          <p:spTgt spid="3"/>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p:tgtEl>
                                          <p:spTgt spid="6"/>
                                        </p:tgtEl>
                                        <p:attrNameLst>
                                          <p:attrName>ppt_x</p:attrName>
                                        </p:attrNameLst>
                                      </p:cBhvr>
                                      <p:tavLst>
                                        <p:tav tm="0">
                                          <p:val>
                                            <p:strVal val="#ppt_x-#ppt_w*1.125000"/>
                                          </p:val>
                                        </p:tav>
                                        <p:tav tm="100000">
                                          <p:val>
                                            <p:strVal val="#ppt_x"/>
                                          </p:val>
                                        </p:tav>
                                      </p:tavLst>
                                    </p:anim>
                                    <p:animEffect transition="in" filter="wipe(right)">
                                      <p:cBhvr>
                                        <p:cTn id="16" dur="250"/>
                                        <p:tgtEl>
                                          <p:spTgt spid="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p:tgtEl>
                                          <p:spTgt spid="7"/>
                                        </p:tgtEl>
                                        <p:attrNameLst>
                                          <p:attrName>ppt_x</p:attrName>
                                        </p:attrNameLst>
                                      </p:cBhvr>
                                      <p:tavLst>
                                        <p:tav tm="0">
                                          <p:val>
                                            <p:strVal val="#ppt_x+#ppt_w*1.125000"/>
                                          </p:val>
                                        </p:tav>
                                        <p:tav tm="100000">
                                          <p:val>
                                            <p:strVal val="#ppt_x"/>
                                          </p:val>
                                        </p:tav>
                                      </p:tavLst>
                                    </p:anim>
                                    <p:animEffect transition="in" filter="wipe(left)">
                                      <p:cBhvr>
                                        <p:cTn id="20" dur="250"/>
                                        <p:tgtEl>
                                          <p:spTgt spid="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50"/>
                                        <p:tgtEl>
                                          <p:spTgt spid="12"/>
                                        </p:tgtEl>
                                        <p:attrNameLst>
                                          <p:attrName>ppt_y</p:attrName>
                                        </p:attrNameLst>
                                      </p:cBhvr>
                                      <p:tavLst>
                                        <p:tav tm="0">
                                          <p:val>
                                            <p:strVal val="#ppt_y+#ppt_h*1.125000"/>
                                          </p:val>
                                        </p:tav>
                                        <p:tav tm="100000">
                                          <p:val>
                                            <p:strVal val="#ppt_y"/>
                                          </p:val>
                                        </p:tav>
                                      </p:tavLst>
                                    </p:anim>
                                    <p:animEffect transition="in" filter="wipe(up)">
                                      <p:cBhvr>
                                        <p:cTn id="24" dur="250"/>
                                        <p:tgtEl>
                                          <p:spTgt spid="1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p:tgtEl>
                                          <p:spTgt spid="13"/>
                                        </p:tgtEl>
                                        <p:attrNameLst>
                                          <p:attrName>ppt_y</p:attrName>
                                        </p:attrNameLst>
                                      </p:cBhvr>
                                      <p:tavLst>
                                        <p:tav tm="0">
                                          <p:val>
                                            <p:strVal val="#ppt_y+#ppt_h*1.125000"/>
                                          </p:val>
                                        </p:tav>
                                        <p:tav tm="100000">
                                          <p:val>
                                            <p:strVal val="#ppt_y"/>
                                          </p:val>
                                        </p:tav>
                                      </p:tavLst>
                                    </p:anim>
                                    <p:animEffect transition="in" filter="wipe(up)">
                                      <p:cBhvr>
                                        <p:cTn id="28" dur="250"/>
                                        <p:tgtEl>
                                          <p:spTgt spid="1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250"/>
                                        <p:tgtEl>
                                          <p:spTgt spid="18"/>
                                        </p:tgtEl>
                                        <p:attrNameLst>
                                          <p:attrName>ppt_y</p:attrName>
                                        </p:attrNameLst>
                                      </p:cBhvr>
                                      <p:tavLst>
                                        <p:tav tm="0">
                                          <p:val>
                                            <p:strVal val="#ppt_y+#ppt_h*1.125000"/>
                                          </p:val>
                                        </p:tav>
                                        <p:tav tm="100000">
                                          <p:val>
                                            <p:strVal val="#ppt_y"/>
                                          </p:val>
                                        </p:tav>
                                      </p:tavLst>
                                    </p:anim>
                                    <p:animEffect transition="in" filter="wipe(up)">
                                      <p:cBhvr>
                                        <p:cTn id="32" dur="25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250"/>
                                        <p:tgtEl>
                                          <p:spTgt spid="19"/>
                                        </p:tgtEl>
                                        <p:attrNameLst>
                                          <p:attrName>ppt_y</p:attrName>
                                        </p:attrNameLst>
                                      </p:cBhvr>
                                      <p:tavLst>
                                        <p:tav tm="0">
                                          <p:val>
                                            <p:strVal val="#ppt_y+#ppt_h*1.125000"/>
                                          </p:val>
                                        </p:tav>
                                        <p:tav tm="100000">
                                          <p:val>
                                            <p:strVal val="#ppt_y"/>
                                          </p:val>
                                        </p:tav>
                                      </p:tavLst>
                                    </p:anim>
                                    <p:animEffect transition="in" filter="wipe(up)">
                                      <p:cBhvr>
                                        <p:cTn id="36" dur="250"/>
                                        <p:tgtEl>
                                          <p:spTgt spid="1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50"/>
                                        <p:tgtEl>
                                          <p:spTgt spid="9"/>
                                        </p:tgtEl>
                                        <p:attrNameLst>
                                          <p:attrName>ppt_y</p:attrName>
                                        </p:attrNameLst>
                                      </p:cBhvr>
                                      <p:tavLst>
                                        <p:tav tm="0">
                                          <p:val>
                                            <p:strVal val="#ppt_y+#ppt_h*1.125000"/>
                                          </p:val>
                                        </p:tav>
                                        <p:tav tm="100000">
                                          <p:val>
                                            <p:strVal val="#ppt_y"/>
                                          </p:val>
                                        </p:tav>
                                      </p:tavLst>
                                    </p:anim>
                                    <p:animEffect transition="in" filter="wipe(up)">
                                      <p:cBhvr>
                                        <p:cTn id="40" dur="250"/>
                                        <p:tgtEl>
                                          <p:spTgt spid="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250"/>
                                        <p:tgtEl>
                                          <p:spTgt spid="10"/>
                                        </p:tgtEl>
                                        <p:attrNameLst>
                                          <p:attrName>ppt_y</p:attrName>
                                        </p:attrNameLst>
                                      </p:cBhvr>
                                      <p:tavLst>
                                        <p:tav tm="0">
                                          <p:val>
                                            <p:strVal val="#ppt_y+#ppt_h*1.125000"/>
                                          </p:val>
                                        </p:tav>
                                        <p:tav tm="100000">
                                          <p:val>
                                            <p:strVal val="#ppt_y"/>
                                          </p:val>
                                        </p:tav>
                                      </p:tavLst>
                                    </p:anim>
                                    <p:animEffect transition="in" filter="wipe(up)">
                                      <p:cBhvr>
                                        <p:cTn id="44" dur="250"/>
                                        <p:tgtEl>
                                          <p:spTgt spid="10"/>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p:tgtEl>
                                          <p:spTgt spid="14"/>
                                        </p:tgtEl>
                                        <p:attrNameLst>
                                          <p:attrName>ppt_y</p:attrName>
                                        </p:attrNameLst>
                                      </p:cBhvr>
                                      <p:tavLst>
                                        <p:tav tm="0">
                                          <p:val>
                                            <p:strVal val="#ppt_y+#ppt_h*1.125000"/>
                                          </p:val>
                                        </p:tav>
                                        <p:tav tm="100000">
                                          <p:val>
                                            <p:strVal val="#ppt_y"/>
                                          </p:val>
                                        </p:tav>
                                      </p:tavLst>
                                    </p:anim>
                                    <p:animEffect transition="in" filter="wipe(up)">
                                      <p:cBhvr>
                                        <p:cTn id="48" dur="250"/>
                                        <p:tgtEl>
                                          <p:spTgt spid="1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250"/>
                                        <p:tgtEl>
                                          <p:spTgt spid="15"/>
                                        </p:tgtEl>
                                        <p:attrNameLst>
                                          <p:attrName>ppt_y</p:attrName>
                                        </p:attrNameLst>
                                      </p:cBhvr>
                                      <p:tavLst>
                                        <p:tav tm="0">
                                          <p:val>
                                            <p:strVal val="#ppt_y+#ppt_h*1.125000"/>
                                          </p:val>
                                        </p:tav>
                                        <p:tav tm="100000">
                                          <p:val>
                                            <p:strVal val="#ppt_y"/>
                                          </p:val>
                                        </p:tav>
                                      </p:tavLst>
                                    </p:anim>
                                    <p:animEffect transition="in" filter="wipe(up)">
                                      <p:cBhvr>
                                        <p:cTn id="5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animBg="1"/>
      <p:bldP spid="10" grpId="0" animBg="1" autoUpdateAnimBg="0"/>
      <p:bldP spid="12" grpId="0" animBg="1"/>
      <p:bldP spid="13" grpId="0" animBg="1"/>
      <p:bldP spid="18" grpId="0"/>
      <p:bldP spid="19" grpId="0"/>
      <p:bldP spid="15"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01</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en-US" altLang="zh-CN" sz="4800" dirty="0">
                <a:solidFill>
                  <a:schemeClr val="accent1">
                    <a:lumMod val="75000"/>
                  </a:schemeClr>
                </a:solidFill>
              </a:rPr>
              <a:t>Definition</a:t>
            </a:r>
            <a:endParaRPr lang="zh-CN" altLang="en-US" sz="4800"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092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08403" y="188107"/>
            <a:ext cx="4983597" cy="598690"/>
          </a:xfrm>
          <a:prstGeom prst="rect">
            <a:avLst/>
          </a:prstGeom>
        </p:spPr>
        <p:txBody>
          <a:bodyPr wrap="square">
            <a:spAutoFit/>
          </a:bodyPr>
          <a:lstStyle/>
          <a:p>
            <a:pPr>
              <a:lnSpc>
                <a:spcPct val="80000"/>
              </a:lnSpc>
            </a:pPr>
            <a:r>
              <a:rPr lang="en-US" altLang="zh-CN" sz="4000" dirty="0">
                <a:solidFill>
                  <a:schemeClr val="accent1"/>
                </a:solidFill>
              </a:rPr>
              <a:t>Definition</a:t>
            </a:r>
            <a:endParaRPr lang="zh-CN" altLang="en-US" sz="4000" dirty="0">
              <a:solidFill>
                <a:schemeClr val="accent1"/>
              </a:solidFill>
            </a:endParaRPr>
          </a:p>
        </p:txBody>
      </p:sp>
      <p:sp>
        <p:nvSpPr>
          <p:cNvPr id="6" name="Rectangle 5"/>
          <p:cNvSpPr/>
          <p:nvPr/>
        </p:nvSpPr>
        <p:spPr>
          <a:xfrm>
            <a:off x="7208402" y="1641421"/>
            <a:ext cx="4342062" cy="3416320"/>
          </a:xfrm>
          <a:prstGeom prst="rect">
            <a:avLst/>
          </a:prstGeom>
        </p:spPr>
        <p:txBody>
          <a:bodyPr wrap="square">
            <a:spAutoFit/>
          </a:bodyPr>
          <a:lstStyle/>
          <a:p>
            <a:r>
              <a:rPr lang="en-US" altLang="zh-CN" sz="2400" dirty="0"/>
              <a:t>VR</a:t>
            </a:r>
            <a:r>
              <a:rPr lang="zh-CN" altLang="zh-CN" sz="2400" dirty="0"/>
              <a:t>：虚拟现实，是利用计算机生成的一种模拟环境，是纯虚拟数字画面。</a:t>
            </a:r>
            <a:endParaRPr lang="en-US" altLang="zh-CN" sz="2400" dirty="0"/>
          </a:p>
          <a:p>
            <a:r>
              <a:rPr lang="en-US" altLang="zh-CN" sz="2400" dirty="0"/>
              <a:t>AR</a:t>
            </a:r>
            <a:r>
              <a:rPr lang="zh-CN" altLang="zh-CN" sz="2400" dirty="0"/>
              <a:t>：增强现实，将虚拟的信息应用到真实世界，是虚拟数字画面加上裸眼现实。</a:t>
            </a:r>
            <a:endParaRPr lang="en-US" altLang="zh-CN" sz="2400" dirty="0"/>
          </a:p>
          <a:p>
            <a:r>
              <a:rPr lang="en-US" altLang="zh-CN" sz="2400" dirty="0"/>
              <a:t>MR</a:t>
            </a:r>
            <a:r>
              <a:rPr lang="zh-CN" altLang="zh-CN" sz="2400" dirty="0"/>
              <a:t>：混合现实，是</a:t>
            </a:r>
            <a:r>
              <a:rPr lang="en-US" altLang="zh-CN" sz="2400" dirty="0"/>
              <a:t>VR</a:t>
            </a:r>
            <a:r>
              <a:rPr lang="zh-CN" altLang="zh-CN" sz="2400" dirty="0"/>
              <a:t>和</a:t>
            </a:r>
            <a:r>
              <a:rPr lang="en-US" altLang="zh-CN" sz="2400" dirty="0"/>
              <a:t>AR</a:t>
            </a:r>
            <a:r>
              <a:rPr lang="zh-CN" altLang="zh-CN" sz="2400" dirty="0"/>
              <a:t>的结合，是数字化现实加上虚拟数字画面。</a:t>
            </a:r>
          </a:p>
        </p:txBody>
      </p:sp>
      <p:grpSp>
        <p:nvGrpSpPr>
          <p:cNvPr id="4" name="组合 3">
            <a:extLst>
              <a:ext uri="{FF2B5EF4-FFF2-40B4-BE49-F238E27FC236}">
                <a16:creationId xmlns:a16="http://schemas.microsoft.com/office/drawing/2014/main" id="{F553468E-872C-4419-BF74-D8994E58AFEC}"/>
              </a:ext>
            </a:extLst>
          </p:cNvPr>
          <p:cNvGrpSpPr/>
          <p:nvPr/>
        </p:nvGrpSpPr>
        <p:grpSpPr>
          <a:xfrm>
            <a:off x="797341" y="1007668"/>
            <a:ext cx="2021075" cy="1760348"/>
            <a:chOff x="797341" y="1007668"/>
            <a:chExt cx="2021075" cy="1760348"/>
          </a:xfrm>
        </p:grpSpPr>
        <p:grpSp>
          <p:nvGrpSpPr>
            <p:cNvPr id="10" name="Group 9"/>
            <p:cNvGrpSpPr/>
            <p:nvPr/>
          </p:nvGrpSpPr>
          <p:grpSpPr>
            <a:xfrm>
              <a:off x="1535359" y="1007668"/>
              <a:ext cx="621124" cy="621122"/>
              <a:chOff x="2797805" y="5264445"/>
              <a:chExt cx="621124" cy="621122"/>
            </a:xfrm>
            <a:noFill/>
          </p:grpSpPr>
          <p:sp>
            <p:nvSpPr>
              <p:cNvPr id="11" name="Freeform 148"/>
              <p:cNvSpPr>
                <a:spLocks noChangeArrowheads="1"/>
              </p:cNvSpPr>
              <p:nvPr/>
            </p:nvSpPr>
            <p:spPr bwMode="auto">
              <a:xfrm>
                <a:off x="2797805" y="5264445"/>
                <a:ext cx="269543" cy="269543"/>
              </a:xfrm>
              <a:custGeom>
                <a:avLst/>
                <a:gdLst>
                  <a:gd name="T0" fmla="*/ 194 w 404"/>
                  <a:gd name="T1" fmla="*/ 0 h 404"/>
                  <a:gd name="T2" fmla="*/ 0 w 404"/>
                  <a:gd name="T3" fmla="*/ 194 h 404"/>
                  <a:gd name="T4" fmla="*/ 209 w 404"/>
                  <a:gd name="T5" fmla="*/ 403 h 404"/>
                  <a:gd name="T6" fmla="*/ 403 w 404"/>
                  <a:gd name="T7" fmla="*/ 209 h 404"/>
                  <a:gd name="T8" fmla="*/ 194 w 404"/>
                  <a:gd name="T9" fmla="*/ 0 h 404"/>
                </a:gdLst>
                <a:ahLst/>
                <a:cxnLst>
                  <a:cxn ang="0">
                    <a:pos x="T0" y="T1"/>
                  </a:cxn>
                  <a:cxn ang="0">
                    <a:pos x="T2" y="T3"/>
                  </a:cxn>
                  <a:cxn ang="0">
                    <a:pos x="T4" y="T5"/>
                  </a:cxn>
                  <a:cxn ang="0">
                    <a:pos x="T6" y="T7"/>
                  </a:cxn>
                  <a:cxn ang="0">
                    <a:pos x="T8" y="T9"/>
                  </a:cxn>
                </a:cxnLst>
                <a:rect l="0" t="0" r="r" b="b"/>
                <a:pathLst>
                  <a:path w="404" h="404">
                    <a:moveTo>
                      <a:pt x="194" y="0"/>
                    </a:moveTo>
                    <a:lnTo>
                      <a:pt x="0" y="194"/>
                    </a:lnTo>
                    <a:lnTo>
                      <a:pt x="209" y="403"/>
                    </a:lnTo>
                    <a:lnTo>
                      <a:pt x="403" y="209"/>
                    </a:lnTo>
                    <a:lnTo>
                      <a:pt x="194" y="0"/>
                    </a:lnTo>
                  </a:path>
                </a:pathLst>
              </a:custGeom>
              <a:grpFill/>
              <a:ln w="34290" cap="flat">
                <a:solidFill>
                  <a:schemeClr val="bg1"/>
                </a:solid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bg1"/>
                  </a:solidFill>
                  <a:latin typeface="Montserrat Light" charset="0"/>
                </a:endParaRPr>
              </a:p>
            </p:txBody>
          </p:sp>
          <p:sp>
            <p:nvSpPr>
              <p:cNvPr id="12" name="Freeform 149"/>
              <p:cNvSpPr>
                <a:spLocks noChangeArrowheads="1"/>
              </p:cNvSpPr>
              <p:nvPr/>
            </p:nvSpPr>
            <p:spPr bwMode="auto">
              <a:xfrm>
                <a:off x="2897420" y="5364058"/>
                <a:ext cx="521509" cy="521509"/>
              </a:xfrm>
              <a:custGeom>
                <a:avLst/>
                <a:gdLst>
                  <a:gd name="T0" fmla="*/ 313 w 784"/>
                  <a:gd name="T1" fmla="*/ 0 h 784"/>
                  <a:gd name="T2" fmla="*/ 0 w 784"/>
                  <a:gd name="T3" fmla="*/ 313 h 784"/>
                  <a:gd name="T4" fmla="*/ 462 w 784"/>
                  <a:gd name="T5" fmla="*/ 783 h 784"/>
                  <a:gd name="T6" fmla="*/ 783 w 784"/>
                  <a:gd name="T7" fmla="*/ 470 h 784"/>
                  <a:gd name="T8" fmla="*/ 313 w 784"/>
                  <a:gd name="T9" fmla="*/ 0 h 784"/>
                </a:gdLst>
                <a:ahLst/>
                <a:cxnLst>
                  <a:cxn ang="0">
                    <a:pos x="T0" y="T1"/>
                  </a:cxn>
                  <a:cxn ang="0">
                    <a:pos x="T2" y="T3"/>
                  </a:cxn>
                  <a:cxn ang="0">
                    <a:pos x="T4" y="T5"/>
                  </a:cxn>
                  <a:cxn ang="0">
                    <a:pos x="T6" y="T7"/>
                  </a:cxn>
                  <a:cxn ang="0">
                    <a:pos x="T8" y="T9"/>
                  </a:cxn>
                </a:cxnLst>
                <a:rect l="0" t="0" r="r" b="b"/>
                <a:pathLst>
                  <a:path w="784" h="784">
                    <a:moveTo>
                      <a:pt x="313" y="0"/>
                    </a:moveTo>
                    <a:lnTo>
                      <a:pt x="0" y="313"/>
                    </a:lnTo>
                    <a:lnTo>
                      <a:pt x="462" y="783"/>
                    </a:lnTo>
                    <a:lnTo>
                      <a:pt x="783" y="470"/>
                    </a:lnTo>
                    <a:lnTo>
                      <a:pt x="313" y="0"/>
                    </a:lnTo>
                  </a:path>
                </a:pathLst>
              </a:custGeom>
              <a:grpFill/>
              <a:ln w="34290" cap="flat">
                <a:solidFill>
                  <a:schemeClr val="bg1"/>
                </a:solid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bg1"/>
                  </a:solidFill>
                  <a:latin typeface="Montserrat Light" charset="0"/>
                </a:endParaRPr>
              </a:p>
            </p:txBody>
          </p:sp>
          <p:sp>
            <p:nvSpPr>
              <p:cNvPr id="13" name="Line 150"/>
              <p:cNvSpPr>
                <a:spLocks noChangeShapeType="1"/>
              </p:cNvSpPr>
              <p:nvPr/>
            </p:nvSpPr>
            <p:spPr bwMode="auto">
              <a:xfrm>
                <a:off x="2856402" y="5384566"/>
                <a:ext cx="87895" cy="90826"/>
              </a:xfrm>
              <a:prstGeom prst="line">
                <a:avLst/>
              </a:prstGeom>
              <a:grpFill/>
              <a:ln w="34290" cap="flat">
                <a:solidFill>
                  <a:schemeClr val="bg1"/>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solidFill>
                    <a:schemeClr val="bg1"/>
                  </a:solidFill>
                  <a:latin typeface="Montserrat Light" charset="0"/>
                </a:endParaRPr>
              </a:p>
            </p:txBody>
          </p:sp>
          <p:sp>
            <p:nvSpPr>
              <p:cNvPr id="14" name="Line 151"/>
              <p:cNvSpPr>
                <a:spLocks noChangeShapeType="1"/>
              </p:cNvSpPr>
              <p:nvPr/>
            </p:nvSpPr>
            <p:spPr bwMode="auto">
              <a:xfrm>
                <a:off x="2917927" y="5323042"/>
                <a:ext cx="87895" cy="87895"/>
              </a:xfrm>
              <a:prstGeom prst="line">
                <a:avLst/>
              </a:prstGeom>
              <a:grpFill/>
              <a:ln w="34290" cap="flat">
                <a:solidFill>
                  <a:schemeClr val="bg1"/>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solidFill>
                    <a:schemeClr val="bg1"/>
                  </a:solidFill>
                  <a:latin typeface="Montserrat Light" charset="0"/>
                </a:endParaRPr>
              </a:p>
            </p:txBody>
          </p:sp>
        </p:grpSp>
        <p:sp>
          <p:nvSpPr>
            <p:cNvPr id="15" name="TextBox 14"/>
            <p:cNvSpPr txBox="1"/>
            <p:nvPr/>
          </p:nvSpPr>
          <p:spPr>
            <a:xfrm>
              <a:off x="797341" y="2121685"/>
              <a:ext cx="2016475" cy="646331"/>
            </a:xfrm>
            <a:prstGeom prst="rect">
              <a:avLst/>
            </a:prstGeom>
            <a:noFill/>
          </p:spPr>
          <p:txBody>
            <a:bodyPr wrap="square" rtlCol="0">
              <a:spAutoFit/>
            </a:bodyPr>
            <a:lstStyle/>
            <a:p>
              <a:pPr algn="ctr"/>
              <a:r>
                <a:rPr lang="en-US" sz="1200" dirty="0">
                  <a:solidFill>
                    <a:schemeClr val="bg1"/>
                  </a:solidFill>
                  <a:latin typeface="Lato Light" charset="0"/>
                  <a:ea typeface="Lato Light" charset="0"/>
                  <a:cs typeface="Lato Light" charset="0"/>
                </a:rPr>
                <a:t>Entrepreneurial activities differ substantially depending on the type of</a:t>
              </a:r>
            </a:p>
          </p:txBody>
        </p:sp>
        <p:sp>
          <p:nvSpPr>
            <p:cNvPr id="18" name="Rectangle 17"/>
            <p:cNvSpPr/>
            <p:nvPr/>
          </p:nvSpPr>
          <p:spPr>
            <a:xfrm>
              <a:off x="819151" y="1843404"/>
              <a:ext cx="1999265" cy="307777"/>
            </a:xfrm>
            <a:prstGeom prst="rect">
              <a:avLst/>
            </a:prstGeom>
          </p:spPr>
          <p:txBody>
            <a:bodyPr wrap="none">
              <a:spAutoFit/>
            </a:bodyPr>
            <a:lstStyle/>
            <a:p>
              <a:r>
                <a:rPr lang="en-US" sz="1400" b="1" spc="600" dirty="0">
                  <a:solidFill>
                    <a:schemeClr val="bg1"/>
                  </a:solidFill>
                  <a:latin typeface="Montserrat" charset="0"/>
                  <a:ea typeface="Montserrat" charset="0"/>
                  <a:cs typeface="Montserrat" charset="0"/>
                </a:rPr>
                <a:t>TITLE HERE</a:t>
              </a:r>
            </a:p>
          </p:txBody>
        </p:sp>
      </p:grpSp>
      <p:grpSp>
        <p:nvGrpSpPr>
          <p:cNvPr id="7" name="组合 6">
            <a:extLst>
              <a:ext uri="{FF2B5EF4-FFF2-40B4-BE49-F238E27FC236}">
                <a16:creationId xmlns:a16="http://schemas.microsoft.com/office/drawing/2014/main" id="{0916385C-DEF2-4A00-AA07-33C940A25641}"/>
              </a:ext>
            </a:extLst>
          </p:cNvPr>
          <p:cNvGrpSpPr/>
          <p:nvPr/>
        </p:nvGrpSpPr>
        <p:grpSpPr>
          <a:xfrm>
            <a:off x="819151" y="3890325"/>
            <a:ext cx="2021075" cy="1914092"/>
            <a:chOff x="819151" y="3890325"/>
            <a:chExt cx="2021075" cy="1914092"/>
          </a:xfrm>
        </p:grpSpPr>
        <p:grpSp>
          <p:nvGrpSpPr>
            <p:cNvPr id="19" name="Group 18"/>
            <p:cNvGrpSpPr/>
            <p:nvPr/>
          </p:nvGrpSpPr>
          <p:grpSpPr>
            <a:xfrm>
              <a:off x="1582770" y="3890325"/>
              <a:ext cx="521508" cy="635771"/>
              <a:chOff x="15759151" y="8302288"/>
              <a:chExt cx="521508" cy="635771"/>
            </a:xfrm>
          </p:grpSpPr>
          <p:sp>
            <p:nvSpPr>
              <p:cNvPr id="20" name="Line 217"/>
              <p:cNvSpPr>
                <a:spLocks noChangeShapeType="1"/>
              </p:cNvSpPr>
              <p:nvPr/>
            </p:nvSpPr>
            <p:spPr bwMode="auto">
              <a:xfrm>
                <a:off x="15817747" y="8489798"/>
                <a:ext cx="2931" cy="445332"/>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21" name="Line 218"/>
              <p:cNvSpPr>
                <a:spLocks noChangeShapeType="1"/>
              </p:cNvSpPr>
              <p:nvPr/>
            </p:nvSpPr>
            <p:spPr bwMode="auto">
              <a:xfrm>
                <a:off x="16219134" y="8302290"/>
                <a:ext cx="2929" cy="445332"/>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22" name="Line 219"/>
              <p:cNvSpPr>
                <a:spLocks noChangeShapeType="1"/>
              </p:cNvSpPr>
              <p:nvPr/>
            </p:nvSpPr>
            <p:spPr bwMode="auto">
              <a:xfrm>
                <a:off x="16016975" y="8680235"/>
                <a:ext cx="2931" cy="257824"/>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23" name="Line 220"/>
              <p:cNvSpPr>
                <a:spLocks noChangeShapeType="1"/>
              </p:cNvSpPr>
              <p:nvPr/>
            </p:nvSpPr>
            <p:spPr bwMode="auto">
              <a:xfrm>
                <a:off x="16016975" y="8302290"/>
                <a:ext cx="2931" cy="257824"/>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24" name="Freeform 221"/>
              <p:cNvSpPr>
                <a:spLocks noChangeArrowheads="1"/>
              </p:cNvSpPr>
              <p:nvPr/>
            </p:nvSpPr>
            <p:spPr bwMode="auto">
              <a:xfrm>
                <a:off x="15759151" y="8372607"/>
                <a:ext cx="120124" cy="120122"/>
              </a:xfrm>
              <a:custGeom>
                <a:avLst/>
                <a:gdLst>
                  <a:gd name="T0" fmla="*/ 179 w 180"/>
                  <a:gd name="T1" fmla="*/ 90 h 180"/>
                  <a:gd name="T2" fmla="*/ 179 w 180"/>
                  <a:gd name="T3" fmla="*/ 90 h 180"/>
                  <a:gd name="T4" fmla="*/ 89 w 180"/>
                  <a:gd name="T5" fmla="*/ 179 h 180"/>
                  <a:gd name="T6" fmla="*/ 0 w 180"/>
                  <a:gd name="T7" fmla="*/ 90 h 180"/>
                  <a:gd name="T8" fmla="*/ 89 w 180"/>
                  <a:gd name="T9" fmla="*/ 0 h 180"/>
                  <a:gd name="T10" fmla="*/ 179 w 180"/>
                  <a:gd name="T11" fmla="*/ 90 h 180"/>
                </a:gdLst>
                <a:ahLst/>
                <a:cxnLst>
                  <a:cxn ang="0">
                    <a:pos x="T0" y="T1"/>
                  </a:cxn>
                  <a:cxn ang="0">
                    <a:pos x="T2" y="T3"/>
                  </a:cxn>
                  <a:cxn ang="0">
                    <a:pos x="T4" y="T5"/>
                  </a:cxn>
                  <a:cxn ang="0">
                    <a:pos x="T6" y="T7"/>
                  </a:cxn>
                  <a:cxn ang="0">
                    <a:pos x="T8" y="T9"/>
                  </a:cxn>
                  <a:cxn ang="0">
                    <a:pos x="T10" y="T11"/>
                  </a:cxn>
                </a:cxnLst>
                <a:rect l="0" t="0" r="r" b="b"/>
                <a:pathLst>
                  <a:path w="180" h="180">
                    <a:moveTo>
                      <a:pt x="179" y="90"/>
                    </a:moveTo>
                    <a:lnTo>
                      <a:pt x="179" y="90"/>
                    </a:lnTo>
                    <a:cubicBezTo>
                      <a:pt x="179" y="134"/>
                      <a:pt x="142" y="179"/>
                      <a:pt x="89" y="179"/>
                    </a:cubicBezTo>
                    <a:cubicBezTo>
                      <a:pt x="37" y="179"/>
                      <a:pt x="0" y="134"/>
                      <a:pt x="0" y="90"/>
                    </a:cubicBezTo>
                    <a:cubicBezTo>
                      <a:pt x="0" y="37"/>
                      <a:pt x="37" y="0"/>
                      <a:pt x="89" y="0"/>
                    </a:cubicBezTo>
                    <a:cubicBezTo>
                      <a:pt x="142" y="0"/>
                      <a:pt x="179" y="37"/>
                      <a:pt x="179" y="90"/>
                    </a:cubicBez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25" name="Freeform 222"/>
              <p:cNvSpPr>
                <a:spLocks noChangeArrowheads="1"/>
              </p:cNvSpPr>
              <p:nvPr/>
            </p:nvSpPr>
            <p:spPr bwMode="auto">
              <a:xfrm>
                <a:off x="16154677" y="8747622"/>
                <a:ext cx="125982" cy="120122"/>
              </a:xfrm>
              <a:custGeom>
                <a:avLst/>
                <a:gdLst>
                  <a:gd name="T0" fmla="*/ 187 w 188"/>
                  <a:gd name="T1" fmla="*/ 89 h 180"/>
                  <a:gd name="T2" fmla="*/ 187 w 188"/>
                  <a:gd name="T3" fmla="*/ 89 h 180"/>
                  <a:gd name="T4" fmla="*/ 97 w 188"/>
                  <a:gd name="T5" fmla="*/ 179 h 180"/>
                  <a:gd name="T6" fmla="*/ 0 w 188"/>
                  <a:gd name="T7" fmla="*/ 89 h 180"/>
                  <a:gd name="T8" fmla="*/ 97 w 188"/>
                  <a:gd name="T9" fmla="*/ 0 h 180"/>
                  <a:gd name="T10" fmla="*/ 187 w 188"/>
                  <a:gd name="T11" fmla="*/ 89 h 180"/>
                </a:gdLst>
                <a:ahLst/>
                <a:cxnLst>
                  <a:cxn ang="0">
                    <a:pos x="T0" y="T1"/>
                  </a:cxn>
                  <a:cxn ang="0">
                    <a:pos x="T2" y="T3"/>
                  </a:cxn>
                  <a:cxn ang="0">
                    <a:pos x="T4" y="T5"/>
                  </a:cxn>
                  <a:cxn ang="0">
                    <a:pos x="T6" y="T7"/>
                  </a:cxn>
                  <a:cxn ang="0">
                    <a:pos x="T8" y="T9"/>
                  </a:cxn>
                  <a:cxn ang="0">
                    <a:pos x="T10" y="T11"/>
                  </a:cxn>
                </a:cxnLst>
                <a:rect l="0" t="0" r="r" b="b"/>
                <a:pathLst>
                  <a:path w="188" h="180">
                    <a:moveTo>
                      <a:pt x="187" y="89"/>
                    </a:moveTo>
                    <a:lnTo>
                      <a:pt x="187" y="89"/>
                    </a:lnTo>
                    <a:cubicBezTo>
                      <a:pt x="187" y="141"/>
                      <a:pt x="142" y="179"/>
                      <a:pt x="97" y="179"/>
                    </a:cubicBezTo>
                    <a:cubicBezTo>
                      <a:pt x="45" y="179"/>
                      <a:pt x="0" y="141"/>
                      <a:pt x="0" y="89"/>
                    </a:cubicBezTo>
                    <a:cubicBezTo>
                      <a:pt x="0" y="37"/>
                      <a:pt x="45" y="0"/>
                      <a:pt x="97" y="0"/>
                    </a:cubicBezTo>
                    <a:cubicBezTo>
                      <a:pt x="142" y="0"/>
                      <a:pt x="187" y="37"/>
                      <a:pt x="187" y="89"/>
                    </a:cubicBez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26" name="Freeform 223"/>
              <p:cNvSpPr>
                <a:spLocks noChangeArrowheads="1"/>
              </p:cNvSpPr>
              <p:nvPr/>
            </p:nvSpPr>
            <p:spPr bwMode="auto">
              <a:xfrm>
                <a:off x="15955451" y="8560114"/>
                <a:ext cx="120122" cy="120122"/>
              </a:xfrm>
              <a:custGeom>
                <a:avLst/>
                <a:gdLst>
                  <a:gd name="T0" fmla="*/ 180 w 181"/>
                  <a:gd name="T1" fmla="*/ 89 h 180"/>
                  <a:gd name="T2" fmla="*/ 180 w 181"/>
                  <a:gd name="T3" fmla="*/ 89 h 180"/>
                  <a:gd name="T4" fmla="*/ 90 w 181"/>
                  <a:gd name="T5" fmla="*/ 179 h 180"/>
                  <a:gd name="T6" fmla="*/ 0 w 181"/>
                  <a:gd name="T7" fmla="*/ 89 h 180"/>
                  <a:gd name="T8" fmla="*/ 90 w 181"/>
                  <a:gd name="T9" fmla="*/ 0 h 180"/>
                  <a:gd name="T10" fmla="*/ 180 w 181"/>
                  <a:gd name="T11" fmla="*/ 89 h 180"/>
                </a:gdLst>
                <a:ahLst/>
                <a:cxnLst>
                  <a:cxn ang="0">
                    <a:pos x="T0" y="T1"/>
                  </a:cxn>
                  <a:cxn ang="0">
                    <a:pos x="T2" y="T3"/>
                  </a:cxn>
                  <a:cxn ang="0">
                    <a:pos x="T4" y="T5"/>
                  </a:cxn>
                  <a:cxn ang="0">
                    <a:pos x="T6" y="T7"/>
                  </a:cxn>
                  <a:cxn ang="0">
                    <a:pos x="T8" y="T9"/>
                  </a:cxn>
                  <a:cxn ang="0">
                    <a:pos x="T10" y="T11"/>
                  </a:cxn>
                </a:cxnLst>
                <a:rect l="0" t="0" r="r" b="b"/>
                <a:pathLst>
                  <a:path w="181" h="180">
                    <a:moveTo>
                      <a:pt x="180" y="89"/>
                    </a:moveTo>
                    <a:lnTo>
                      <a:pt x="180" y="89"/>
                    </a:lnTo>
                    <a:cubicBezTo>
                      <a:pt x="180" y="142"/>
                      <a:pt x="142" y="179"/>
                      <a:pt x="90" y="179"/>
                    </a:cubicBezTo>
                    <a:cubicBezTo>
                      <a:pt x="45" y="179"/>
                      <a:pt x="0" y="142"/>
                      <a:pt x="0" y="89"/>
                    </a:cubicBezTo>
                    <a:cubicBezTo>
                      <a:pt x="0" y="37"/>
                      <a:pt x="45" y="0"/>
                      <a:pt x="90" y="0"/>
                    </a:cubicBezTo>
                    <a:cubicBezTo>
                      <a:pt x="142" y="0"/>
                      <a:pt x="180" y="37"/>
                      <a:pt x="180" y="89"/>
                    </a:cubicBezTo>
                  </a:path>
                </a:pathLst>
              </a:custGeom>
              <a:noFill/>
              <a:ln w="34290" cap="flat">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27" name="Line 224"/>
              <p:cNvSpPr>
                <a:spLocks noChangeShapeType="1"/>
              </p:cNvSpPr>
              <p:nvPr/>
            </p:nvSpPr>
            <p:spPr bwMode="auto">
              <a:xfrm>
                <a:off x="15817747" y="8302288"/>
                <a:ext cx="2931" cy="70317"/>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28" name="Line 225"/>
              <p:cNvSpPr>
                <a:spLocks noChangeShapeType="1"/>
              </p:cNvSpPr>
              <p:nvPr/>
            </p:nvSpPr>
            <p:spPr bwMode="auto">
              <a:xfrm>
                <a:off x="16219134" y="8867742"/>
                <a:ext cx="2929" cy="70317"/>
              </a:xfrm>
              <a:prstGeom prst="line">
                <a:avLst/>
              </a:prstGeom>
              <a:noFill/>
              <a:ln w="34290" cap="flat">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grpSp>
        <p:sp>
          <p:nvSpPr>
            <p:cNvPr id="29" name="TextBox 28"/>
            <p:cNvSpPr txBox="1"/>
            <p:nvPr/>
          </p:nvSpPr>
          <p:spPr>
            <a:xfrm>
              <a:off x="819151" y="5158086"/>
              <a:ext cx="2016475" cy="646331"/>
            </a:xfrm>
            <a:prstGeom prst="rect">
              <a:avLst/>
            </a:prstGeom>
            <a:noFill/>
          </p:spPr>
          <p:txBody>
            <a:bodyPr wrap="square" rtlCol="0">
              <a:spAutoFit/>
            </a:bodyPr>
            <a:lstStyle/>
            <a:p>
              <a:pPr algn="ctr"/>
              <a:r>
                <a:rPr lang="en-US" sz="1200" dirty="0">
                  <a:solidFill>
                    <a:schemeClr val="bg1"/>
                  </a:solidFill>
                  <a:latin typeface="Lato Light" charset="0"/>
                  <a:ea typeface="Lato Light" charset="0"/>
                  <a:cs typeface="Lato Light" charset="0"/>
                </a:rPr>
                <a:t>Entrepreneurial activities differ substantially depending on the type of</a:t>
              </a:r>
            </a:p>
          </p:txBody>
        </p:sp>
        <p:sp>
          <p:nvSpPr>
            <p:cNvPr id="30" name="Rectangle 29"/>
            <p:cNvSpPr/>
            <p:nvPr/>
          </p:nvSpPr>
          <p:spPr>
            <a:xfrm>
              <a:off x="840961" y="4879805"/>
              <a:ext cx="1999265" cy="307777"/>
            </a:xfrm>
            <a:prstGeom prst="rect">
              <a:avLst/>
            </a:prstGeom>
          </p:spPr>
          <p:txBody>
            <a:bodyPr wrap="none">
              <a:spAutoFit/>
            </a:bodyPr>
            <a:lstStyle/>
            <a:p>
              <a:r>
                <a:rPr lang="en-US" sz="1400" b="1" spc="600" dirty="0">
                  <a:solidFill>
                    <a:schemeClr val="bg1"/>
                  </a:solidFill>
                  <a:latin typeface="Montserrat" charset="0"/>
                  <a:ea typeface="Montserrat" charset="0"/>
                  <a:cs typeface="Montserrat" charset="0"/>
                </a:rPr>
                <a:t>TITLE HERE</a:t>
              </a:r>
            </a:p>
          </p:txBody>
        </p:sp>
      </p:grpSp>
      <p:sp>
        <p:nvSpPr>
          <p:cNvPr id="35" name="TextBox 1">
            <a:extLst>
              <a:ext uri="{FF2B5EF4-FFF2-40B4-BE49-F238E27FC236}">
                <a16:creationId xmlns:a16="http://schemas.microsoft.com/office/drawing/2014/main" id="{89539ABE-7779-4C19-A1FF-EBC78BD4801B}"/>
              </a:ext>
            </a:extLst>
          </p:cNvPr>
          <p:cNvSpPr txBox="1"/>
          <p:nvPr/>
        </p:nvSpPr>
        <p:spPr>
          <a:xfrm>
            <a:off x="7208402" y="1203502"/>
            <a:ext cx="3963903" cy="390684"/>
          </a:xfrm>
          <a:prstGeom prst="rect">
            <a:avLst/>
          </a:prstGeom>
          <a:noFill/>
        </p:spPr>
        <p:txBody>
          <a:bodyPr wrap="square" lIns="0" tIns="0" rIns="0" rtlCol="0">
            <a:spAutoFit/>
          </a:bodyPr>
          <a:lstStyle/>
          <a:p>
            <a:pPr>
              <a:lnSpc>
                <a:spcPts val="2300"/>
              </a:lnSpc>
            </a:pPr>
            <a:r>
              <a:rPr lang="en-US" altLang="zh-CN" sz="3600" dirty="0">
                <a:solidFill>
                  <a:schemeClr val="bg2">
                    <a:lumMod val="25000"/>
                  </a:schemeClr>
                </a:solidFill>
                <a:cs typeface="+mn-ea"/>
                <a:sym typeface="+mn-lt"/>
              </a:rPr>
              <a:t>VR? AR</a:t>
            </a:r>
            <a:r>
              <a:rPr lang="zh-CN" altLang="en-US" sz="3600" dirty="0">
                <a:solidFill>
                  <a:schemeClr val="bg2">
                    <a:lumMod val="25000"/>
                  </a:schemeClr>
                </a:solidFill>
                <a:cs typeface="+mn-ea"/>
                <a:sym typeface="+mn-lt"/>
              </a:rPr>
              <a:t>？</a:t>
            </a:r>
            <a:r>
              <a:rPr lang="en-US" altLang="zh-CN" sz="3600" dirty="0">
                <a:solidFill>
                  <a:schemeClr val="bg2">
                    <a:lumMod val="25000"/>
                  </a:schemeClr>
                </a:solidFill>
                <a:cs typeface="+mn-ea"/>
                <a:sym typeface="+mn-lt"/>
              </a:rPr>
              <a:t> MR? </a:t>
            </a:r>
          </a:p>
        </p:txBody>
      </p:sp>
      <p:pic>
        <p:nvPicPr>
          <p:cNvPr id="2" name="图片 1">
            <a:extLst>
              <a:ext uri="{FF2B5EF4-FFF2-40B4-BE49-F238E27FC236}">
                <a16:creationId xmlns:a16="http://schemas.microsoft.com/office/drawing/2014/main" id="{6D05A142-8FDC-426C-92C1-C51AFA9762A7}"/>
              </a:ext>
            </a:extLst>
          </p:cNvPr>
          <p:cNvPicPr>
            <a:picLocks noChangeAspect="1"/>
          </p:cNvPicPr>
          <p:nvPr/>
        </p:nvPicPr>
        <p:blipFill>
          <a:blip r:embed="rId3"/>
          <a:stretch>
            <a:fillRect/>
          </a:stretch>
        </p:blipFill>
        <p:spPr>
          <a:xfrm>
            <a:off x="0" y="4788"/>
            <a:ext cx="6765999" cy="3821683"/>
          </a:xfrm>
          <a:prstGeom prst="rect">
            <a:avLst/>
          </a:prstGeom>
        </p:spPr>
      </p:pic>
      <p:pic>
        <p:nvPicPr>
          <p:cNvPr id="3" name="图片 2">
            <a:extLst>
              <a:ext uri="{FF2B5EF4-FFF2-40B4-BE49-F238E27FC236}">
                <a16:creationId xmlns:a16="http://schemas.microsoft.com/office/drawing/2014/main" id="{C94F9D86-B481-4A3D-BE12-CE854378FFB9}"/>
              </a:ext>
            </a:extLst>
          </p:cNvPr>
          <p:cNvPicPr>
            <a:picLocks noChangeAspect="1"/>
          </p:cNvPicPr>
          <p:nvPr/>
        </p:nvPicPr>
        <p:blipFill>
          <a:blip r:embed="rId4"/>
          <a:stretch>
            <a:fillRect/>
          </a:stretch>
        </p:blipFill>
        <p:spPr>
          <a:xfrm>
            <a:off x="739258" y="3845396"/>
            <a:ext cx="4968751" cy="2990002"/>
          </a:xfrm>
          <a:prstGeom prst="rect">
            <a:avLst/>
          </a:prstGeom>
        </p:spPr>
      </p:pic>
      <p:sp>
        <p:nvSpPr>
          <p:cNvPr id="8" name="图片占位符 7">
            <a:extLst>
              <a:ext uri="{FF2B5EF4-FFF2-40B4-BE49-F238E27FC236}">
                <a16:creationId xmlns:a16="http://schemas.microsoft.com/office/drawing/2014/main" id="{11215CE1-C3CE-42A8-8349-42EFED6D4DD3}"/>
              </a:ext>
            </a:extLst>
          </p:cNvPr>
          <p:cNvSpPr>
            <a:spLocks noGrp="1"/>
          </p:cNvSpPr>
          <p:nvPr>
            <p:ph type="pic" sz="quarter" idx="10"/>
          </p:nvPr>
        </p:nvSpPr>
        <p:spPr/>
      </p:sp>
    </p:spTree>
    <p:extLst>
      <p:ext uri="{BB962C8B-B14F-4D97-AF65-F5344CB8AC3E}">
        <p14:creationId xmlns:p14="http://schemas.microsoft.com/office/powerpoint/2010/main" val="1544166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ppt_x</p:attrName>
                                        </p:attrNameLst>
                                      </p:cBhvr>
                                      <p:tavLst>
                                        <p:tav tm="0">
                                          <p:val>
                                            <p:strVal val="#ppt_x-#ppt_w*1.125000"/>
                                          </p:val>
                                        </p:tav>
                                        <p:tav tm="100000">
                                          <p:val>
                                            <p:strVal val="#ppt_x"/>
                                          </p:val>
                                        </p:tav>
                                      </p:tavLst>
                                    </p:anim>
                                    <p:animEffect transition="in" filter="wipe(right)">
                                      <p:cBhvr>
                                        <p:cTn id="8" dur="500"/>
                                        <p:tgtEl>
                                          <p:spTgt spid="3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02</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en-US" altLang="zh-CN" sz="4800" dirty="0">
                <a:solidFill>
                  <a:schemeClr val="accent1">
                    <a:lumMod val="75000"/>
                  </a:schemeClr>
                </a:solidFill>
              </a:rPr>
              <a:t>Core Technology</a:t>
            </a:r>
            <a:endParaRPr lang="zh-CN" altLang="en-US" sz="4800"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131394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Oval 1"/>
          <p:cNvSpPr>
            <a:spLocks/>
          </p:cNvSpPr>
          <p:nvPr/>
        </p:nvSpPr>
        <p:spPr bwMode="auto">
          <a:xfrm>
            <a:off x="4606926" y="1996282"/>
            <a:ext cx="2978151" cy="2978151"/>
          </a:xfrm>
          <a:prstGeom prst="ellipse">
            <a:avLst/>
          </a:prstGeom>
          <a:noFill/>
          <a:ln w="12700" cap="flat">
            <a:solidFill>
              <a:srgbClr val="646E78"/>
            </a:solidFill>
            <a:prstDash val="solid"/>
            <a:miter lim="800000"/>
            <a:headEnd type="none" w="med" len="med"/>
            <a:tailEnd type="none" w="med" len="med"/>
          </a:ln>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sp>
        <p:nvSpPr>
          <p:cNvPr id="148482" name="Oval 2"/>
          <p:cNvSpPr>
            <a:spLocks/>
          </p:cNvSpPr>
          <p:nvPr/>
        </p:nvSpPr>
        <p:spPr bwMode="auto">
          <a:xfrm>
            <a:off x="4886326" y="2559050"/>
            <a:ext cx="2419351" cy="2419351"/>
          </a:xfrm>
          <a:prstGeom prst="ellipse">
            <a:avLst/>
          </a:prstGeom>
          <a:solidFill>
            <a:schemeClr val="accent1"/>
          </a:solidFill>
          <a:ln w="12700" cap="flat">
            <a:solidFill>
              <a:srgbClr val="FEEBA5"/>
            </a:solidFill>
            <a:prstDash val="solid"/>
            <a:miter lim="800000"/>
            <a:headEnd type="none" w="med" len="med"/>
            <a:tailEnd type="none" w="med" len="med"/>
          </a:ln>
        </p:spPr>
        <p:txBody>
          <a:bodyPr lIns="0" tIns="0" rIns="0" bIns="0"/>
          <a:lstStyle/>
          <a:p>
            <a:pPr algn="ctr" defTabSz="1219170" fontAlgn="base">
              <a:spcBef>
                <a:spcPct val="0"/>
              </a:spcBef>
              <a:spcAft>
                <a:spcPct val="0"/>
              </a:spcAft>
            </a:pPr>
            <a:endParaRPr lang="en-US" sz="2800" dirty="0">
              <a:solidFill>
                <a:srgbClr val="000000"/>
              </a:solidFill>
              <a:cs typeface="+mn-ea"/>
              <a:sym typeface="+mn-lt"/>
            </a:endParaRPr>
          </a:p>
        </p:txBody>
      </p:sp>
      <p:sp>
        <p:nvSpPr>
          <p:cNvPr id="148483" name="Oval 3"/>
          <p:cNvSpPr>
            <a:spLocks/>
          </p:cNvSpPr>
          <p:nvPr/>
        </p:nvSpPr>
        <p:spPr bwMode="auto">
          <a:xfrm>
            <a:off x="5191126" y="3167857"/>
            <a:ext cx="1809751" cy="1809751"/>
          </a:xfrm>
          <a:prstGeom prst="ellipse">
            <a:avLst/>
          </a:prstGeom>
          <a:solidFill>
            <a:schemeClr val="bg1"/>
          </a:solidFill>
          <a:ln w="12700" cap="flat">
            <a:solidFill>
              <a:srgbClr val="E1E6EB"/>
            </a:solidFill>
            <a:prstDash val="solid"/>
            <a:miter lim="800000"/>
            <a:headEnd type="none" w="med" len="med"/>
            <a:tailEnd type="none" w="med" len="med"/>
          </a:ln>
        </p:spPr>
        <p:txBody>
          <a:bodyPr lIns="0" tIns="0" rIns="0" bIns="0"/>
          <a:lstStyle/>
          <a:p>
            <a:pPr algn="ctr" defTabSz="1219170" fontAlgn="base">
              <a:spcBef>
                <a:spcPct val="0"/>
              </a:spcBef>
              <a:spcAft>
                <a:spcPct val="0"/>
              </a:spcAft>
            </a:pPr>
            <a:endParaRPr lang="en-US" sz="2800" dirty="0">
              <a:solidFill>
                <a:srgbClr val="000000"/>
              </a:solidFill>
              <a:cs typeface="+mn-ea"/>
              <a:sym typeface="+mn-lt"/>
            </a:endParaRPr>
          </a:p>
        </p:txBody>
      </p:sp>
      <p:sp>
        <p:nvSpPr>
          <p:cNvPr id="148484" name="Oval 4"/>
          <p:cNvSpPr>
            <a:spLocks/>
          </p:cNvSpPr>
          <p:nvPr/>
        </p:nvSpPr>
        <p:spPr bwMode="auto">
          <a:xfrm>
            <a:off x="5559426" y="3902075"/>
            <a:ext cx="1073151" cy="1073151"/>
          </a:xfrm>
          <a:prstGeom prst="ellipse">
            <a:avLst/>
          </a:prstGeom>
          <a:noFill/>
          <a:ln w="12700" cap="flat">
            <a:solidFill>
              <a:srgbClr val="A0AAB4"/>
            </a:solidFill>
            <a:prstDash val="solid"/>
            <a:miter lim="800000"/>
            <a:headEnd type="none" w="med" len="med"/>
            <a:tailEnd type="none" w="med" len="med"/>
          </a:ln>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sp>
        <p:nvSpPr>
          <p:cNvPr id="148489" name="Freeform 9"/>
          <p:cNvSpPr>
            <a:spLocks/>
          </p:cNvSpPr>
          <p:nvPr/>
        </p:nvSpPr>
        <p:spPr bwMode="auto">
          <a:xfrm>
            <a:off x="3394075" y="2405856"/>
            <a:ext cx="2136775" cy="533400"/>
          </a:xfrm>
          <a:custGeom>
            <a:avLst/>
            <a:gdLst>
              <a:gd name="T0" fmla="*/ 0 w 21600"/>
              <a:gd name="T1" fmla="*/ 21600 h 21600"/>
              <a:gd name="T2" fmla="*/ 5107 w 21600"/>
              <a:gd name="T3" fmla="*/ 21600 h 21600"/>
              <a:gd name="T4" fmla="*/ 5107 w 21600"/>
              <a:gd name="T5" fmla="*/ 0 h 21600"/>
              <a:gd name="T6" fmla="*/ 21600 w 21600"/>
              <a:gd name="T7" fmla="*/ 0 h 21600"/>
            </a:gdLst>
            <a:ahLst/>
            <a:cxnLst>
              <a:cxn ang="0">
                <a:pos x="T0" y="T1"/>
              </a:cxn>
              <a:cxn ang="0">
                <a:pos x="T2" y="T3"/>
              </a:cxn>
              <a:cxn ang="0">
                <a:pos x="T4" y="T5"/>
              </a:cxn>
              <a:cxn ang="0">
                <a:pos x="T6" y="T7"/>
              </a:cxn>
            </a:cxnLst>
            <a:rect l="0" t="0" r="r" b="b"/>
            <a:pathLst>
              <a:path w="21600" h="21600">
                <a:moveTo>
                  <a:pt x="0" y="21600"/>
                </a:moveTo>
                <a:lnTo>
                  <a:pt x="5107" y="21600"/>
                </a:lnTo>
                <a:lnTo>
                  <a:pt x="5107" y="0"/>
                </a:lnTo>
                <a:lnTo>
                  <a:pt x="21600" y="0"/>
                </a:lnTo>
              </a:path>
            </a:pathLst>
          </a:custGeom>
          <a:noFill/>
          <a:ln w="12700" cap="flat">
            <a:solidFill>
              <a:srgbClr val="646E78"/>
            </a:solidFill>
            <a:prstDash val="sysDot"/>
            <a:miter lim="800000"/>
            <a:headEnd type="arrow"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sp>
        <p:nvSpPr>
          <p:cNvPr id="148490" name="Freeform 10"/>
          <p:cNvSpPr>
            <a:spLocks/>
          </p:cNvSpPr>
          <p:nvPr/>
        </p:nvSpPr>
        <p:spPr bwMode="auto">
          <a:xfrm>
            <a:off x="3394075" y="2913856"/>
            <a:ext cx="2142332" cy="1549400"/>
          </a:xfrm>
          <a:custGeom>
            <a:avLst/>
            <a:gdLst>
              <a:gd name="T0" fmla="*/ 0 w 21600"/>
              <a:gd name="T1" fmla="*/ 21600 h 21600"/>
              <a:gd name="T2" fmla="*/ 8953 w 21600"/>
              <a:gd name="T3" fmla="*/ 21600 h 21600"/>
              <a:gd name="T4" fmla="*/ 8953 w 21600"/>
              <a:gd name="T5" fmla="*/ 0 h 21600"/>
              <a:gd name="T6" fmla="*/ 21600 w 21600"/>
              <a:gd name="T7" fmla="*/ 0 h 21600"/>
            </a:gdLst>
            <a:ahLst/>
            <a:cxnLst>
              <a:cxn ang="0">
                <a:pos x="T0" y="T1"/>
              </a:cxn>
              <a:cxn ang="0">
                <a:pos x="T2" y="T3"/>
              </a:cxn>
              <a:cxn ang="0">
                <a:pos x="T4" y="T5"/>
              </a:cxn>
              <a:cxn ang="0">
                <a:pos x="T6" y="T7"/>
              </a:cxn>
            </a:cxnLst>
            <a:rect l="0" t="0" r="r" b="b"/>
            <a:pathLst>
              <a:path w="21600" h="21600">
                <a:moveTo>
                  <a:pt x="0" y="21600"/>
                </a:moveTo>
                <a:lnTo>
                  <a:pt x="8953" y="21600"/>
                </a:lnTo>
                <a:lnTo>
                  <a:pt x="8953" y="0"/>
                </a:lnTo>
                <a:lnTo>
                  <a:pt x="21600" y="0"/>
                </a:lnTo>
              </a:path>
            </a:pathLst>
          </a:custGeom>
          <a:noFill/>
          <a:ln w="12700" cap="flat">
            <a:solidFill>
              <a:srgbClr val="646E78"/>
            </a:solidFill>
            <a:prstDash val="sysDot"/>
            <a:miter lim="800000"/>
            <a:headEnd type="arrow"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sp>
        <p:nvSpPr>
          <p:cNvPr id="148491" name="Freeform 11"/>
          <p:cNvSpPr>
            <a:spLocks/>
          </p:cNvSpPr>
          <p:nvPr/>
        </p:nvSpPr>
        <p:spPr bwMode="auto">
          <a:xfrm>
            <a:off x="6540500" y="2487612"/>
            <a:ext cx="2311400" cy="1092200"/>
          </a:xfrm>
          <a:custGeom>
            <a:avLst/>
            <a:gdLst>
              <a:gd name="T0" fmla="*/ 0 w 21600"/>
              <a:gd name="T1" fmla="*/ 21600 h 21600"/>
              <a:gd name="T2" fmla="*/ 13025 w 21600"/>
              <a:gd name="T3" fmla="*/ 21600 h 21600"/>
              <a:gd name="T4" fmla="*/ 13025 w 21600"/>
              <a:gd name="T5" fmla="*/ 0 h 21600"/>
              <a:gd name="T6" fmla="*/ 21600 w 21600"/>
              <a:gd name="T7" fmla="*/ 0 h 21600"/>
            </a:gdLst>
            <a:ahLst/>
            <a:cxnLst>
              <a:cxn ang="0">
                <a:pos x="T0" y="T1"/>
              </a:cxn>
              <a:cxn ang="0">
                <a:pos x="T2" y="T3"/>
              </a:cxn>
              <a:cxn ang="0">
                <a:pos x="T4" y="T5"/>
              </a:cxn>
              <a:cxn ang="0">
                <a:pos x="T6" y="T7"/>
              </a:cxn>
            </a:cxnLst>
            <a:rect l="0" t="0" r="r" b="b"/>
            <a:pathLst>
              <a:path w="21600" h="21600">
                <a:moveTo>
                  <a:pt x="0" y="21600"/>
                </a:moveTo>
                <a:lnTo>
                  <a:pt x="13025" y="21600"/>
                </a:lnTo>
                <a:lnTo>
                  <a:pt x="13025" y="0"/>
                </a:lnTo>
                <a:lnTo>
                  <a:pt x="21600" y="0"/>
                </a:lnTo>
              </a:path>
            </a:pathLst>
          </a:custGeom>
          <a:noFill/>
          <a:ln w="12700" cap="flat">
            <a:solidFill>
              <a:srgbClr val="646E78"/>
            </a:solidFill>
            <a:prstDash val="sysDot"/>
            <a:miter lim="800000"/>
            <a:headEnd type="oval" w="med" len="me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sp>
        <p:nvSpPr>
          <p:cNvPr id="148492" name="Freeform 12"/>
          <p:cNvSpPr>
            <a:spLocks/>
          </p:cNvSpPr>
          <p:nvPr/>
        </p:nvSpPr>
        <p:spPr bwMode="auto">
          <a:xfrm>
            <a:off x="6511132" y="4082256"/>
            <a:ext cx="2300288" cy="400051"/>
          </a:xfrm>
          <a:custGeom>
            <a:avLst/>
            <a:gdLst>
              <a:gd name="T0" fmla="*/ 0 w 21600"/>
              <a:gd name="T1" fmla="*/ 21600 h 21600"/>
              <a:gd name="T2" fmla="*/ 16959 w 21600"/>
              <a:gd name="T3" fmla="*/ 21600 h 21600"/>
              <a:gd name="T4" fmla="*/ 16959 w 21600"/>
              <a:gd name="T5" fmla="*/ 0 h 21600"/>
              <a:gd name="T6" fmla="*/ 21600 w 21600"/>
              <a:gd name="T7" fmla="*/ 0 h 21600"/>
            </a:gdLst>
            <a:ahLst/>
            <a:cxnLst>
              <a:cxn ang="0">
                <a:pos x="T0" y="T1"/>
              </a:cxn>
              <a:cxn ang="0">
                <a:pos x="T2" y="T3"/>
              </a:cxn>
              <a:cxn ang="0">
                <a:pos x="T4" y="T5"/>
              </a:cxn>
              <a:cxn ang="0">
                <a:pos x="T6" y="T7"/>
              </a:cxn>
            </a:cxnLst>
            <a:rect l="0" t="0" r="r" b="b"/>
            <a:pathLst>
              <a:path w="21600" h="21600">
                <a:moveTo>
                  <a:pt x="0" y="21600"/>
                </a:moveTo>
                <a:lnTo>
                  <a:pt x="16959" y="21600"/>
                </a:lnTo>
                <a:lnTo>
                  <a:pt x="16959" y="0"/>
                </a:lnTo>
                <a:lnTo>
                  <a:pt x="21600" y="0"/>
                </a:lnTo>
              </a:path>
            </a:pathLst>
          </a:custGeom>
          <a:noFill/>
          <a:ln w="12700" cap="flat">
            <a:solidFill>
              <a:srgbClr val="646E78"/>
            </a:solidFill>
            <a:prstDash val="sysDot"/>
            <a:miter lim="800000"/>
            <a:headEnd type="oval" w="med" len="med"/>
            <a:tailEnd type="arrow"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grpSp>
        <p:nvGrpSpPr>
          <p:cNvPr id="148496" name="Group 16"/>
          <p:cNvGrpSpPr>
            <a:grpSpLocks/>
          </p:cNvGrpSpPr>
          <p:nvPr/>
        </p:nvGrpSpPr>
        <p:grpSpPr bwMode="auto">
          <a:xfrm>
            <a:off x="9328151" y="2351881"/>
            <a:ext cx="1476375" cy="1131094"/>
            <a:chOff x="0" y="107"/>
            <a:chExt cx="1860" cy="1425"/>
          </a:xfrm>
        </p:grpSpPr>
        <p:sp>
          <p:nvSpPr>
            <p:cNvPr id="148497" name="Rectangle 17"/>
            <p:cNvSpPr>
              <a:spLocks/>
            </p:cNvSpPr>
            <p:nvPr/>
          </p:nvSpPr>
          <p:spPr bwMode="auto">
            <a:xfrm>
              <a:off x="0" y="580"/>
              <a:ext cx="1860"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1219170" fontAlgn="base">
                <a:lnSpc>
                  <a:spcPct val="120000"/>
                </a:lnSpc>
                <a:spcBef>
                  <a:spcPct val="0"/>
                </a:spcBef>
                <a:spcAft>
                  <a:spcPct val="0"/>
                </a:spcAft>
              </a:pPr>
              <a:r>
                <a:rPr lang="zh-CN" altLang="zh-CN" dirty="0"/>
                <a:t>广角（宽视野）立体显示技术</a:t>
              </a:r>
              <a:endParaRPr lang="en-US" sz="1050" dirty="0">
                <a:solidFill>
                  <a:schemeClr val="bg2">
                    <a:lumMod val="25000"/>
                  </a:schemeClr>
                </a:solidFill>
                <a:cs typeface="+mn-ea"/>
                <a:sym typeface="+mn-lt"/>
              </a:endParaRPr>
            </a:p>
          </p:txBody>
        </p:sp>
        <p:sp>
          <p:nvSpPr>
            <p:cNvPr id="148498" name="Rectangle 18"/>
            <p:cNvSpPr>
              <a:spLocks/>
            </p:cNvSpPr>
            <p:nvPr/>
          </p:nvSpPr>
          <p:spPr bwMode="auto">
            <a:xfrm>
              <a:off x="0" y="107"/>
              <a:ext cx="186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1219170" fontAlgn="base">
                <a:spcBef>
                  <a:spcPct val="0"/>
                </a:spcBef>
                <a:spcAft>
                  <a:spcPct val="0"/>
                </a:spcAft>
              </a:pPr>
              <a:r>
                <a:rPr lang="en-US" sz="1400" dirty="0">
                  <a:solidFill>
                    <a:srgbClr val="FFFFFF"/>
                  </a:solidFill>
                  <a:cs typeface="+mn-ea"/>
                  <a:sym typeface="+mn-lt"/>
                </a:rPr>
                <a:t>Heading of</a:t>
              </a:r>
              <a:endParaRPr lang="en-US" sz="1400" dirty="0">
                <a:solidFill>
                  <a:srgbClr val="FFC907"/>
                </a:solidFill>
                <a:cs typeface="+mn-ea"/>
                <a:sym typeface="+mn-lt"/>
              </a:endParaRPr>
            </a:p>
            <a:p>
              <a:pPr defTabSz="1219170" fontAlgn="base">
                <a:spcBef>
                  <a:spcPct val="0"/>
                </a:spcBef>
                <a:spcAft>
                  <a:spcPct val="0"/>
                </a:spcAft>
              </a:pPr>
              <a:r>
                <a:rPr lang="zh-CN" altLang="en-US" sz="1400" b="1" dirty="0">
                  <a:solidFill>
                    <a:schemeClr val="bg2">
                      <a:lumMod val="25000"/>
                    </a:schemeClr>
                  </a:solidFill>
                  <a:cs typeface="+mn-ea"/>
                  <a:sym typeface="+mn-lt"/>
                </a:rPr>
                <a:t>核心技术二</a:t>
              </a:r>
              <a:endParaRPr lang="en-US" sz="1400" b="1" dirty="0">
                <a:solidFill>
                  <a:schemeClr val="bg2">
                    <a:lumMod val="25000"/>
                  </a:schemeClr>
                </a:solidFill>
                <a:cs typeface="+mn-ea"/>
                <a:sym typeface="+mn-lt"/>
              </a:endParaRPr>
            </a:p>
          </p:txBody>
        </p:sp>
      </p:grpSp>
      <p:grpSp>
        <p:nvGrpSpPr>
          <p:cNvPr id="148502" name="Group 22"/>
          <p:cNvGrpSpPr>
            <a:grpSpLocks/>
          </p:cNvGrpSpPr>
          <p:nvPr/>
        </p:nvGrpSpPr>
        <p:grpSpPr bwMode="auto">
          <a:xfrm>
            <a:off x="9328150" y="3841749"/>
            <a:ext cx="1870073" cy="1330544"/>
            <a:chOff x="0" y="0"/>
            <a:chExt cx="2272" cy="1336"/>
          </a:xfrm>
        </p:grpSpPr>
        <p:sp>
          <p:nvSpPr>
            <p:cNvPr id="148503" name="Rectangle 23"/>
            <p:cNvSpPr>
              <a:spLocks/>
            </p:cNvSpPr>
            <p:nvPr/>
          </p:nvSpPr>
          <p:spPr bwMode="auto">
            <a:xfrm>
              <a:off x="0" y="616"/>
              <a:ext cx="186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CN" altLang="en-US" dirty="0"/>
                <a:t>眼球追踪技术</a:t>
              </a:r>
              <a:endParaRPr lang="zh-CN" altLang="zh-CN" dirty="0"/>
            </a:p>
          </p:txBody>
        </p:sp>
        <p:sp>
          <p:nvSpPr>
            <p:cNvPr id="148504" name="Rectangle 24"/>
            <p:cNvSpPr>
              <a:spLocks/>
            </p:cNvSpPr>
            <p:nvPr/>
          </p:nvSpPr>
          <p:spPr bwMode="auto">
            <a:xfrm>
              <a:off x="0" y="0"/>
              <a:ext cx="227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1219170" fontAlgn="base">
                <a:spcBef>
                  <a:spcPct val="0"/>
                </a:spcBef>
                <a:spcAft>
                  <a:spcPct val="0"/>
                </a:spcAft>
              </a:pPr>
              <a:endParaRPr lang="en-US" altLang="zh-CN" sz="1400" b="1" dirty="0">
                <a:solidFill>
                  <a:schemeClr val="bg2">
                    <a:lumMod val="25000"/>
                  </a:schemeClr>
                </a:solidFill>
                <a:cs typeface="+mn-ea"/>
                <a:sym typeface="+mn-lt"/>
              </a:endParaRPr>
            </a:p>
            <a:p>
              <a:pPr defTabSz="1219170" fontAlgn="base">
                <a:spcBef>
                  <a:spcPct val="0"/>
                </a:spcBef>
                <a:spcAft>
                  <a:spcPct val="0"/>
                </a:spcAft>
              </a:pPr>
              <a:r>
                <a:rPr lang="zh-CN" altLang="en-US" sz="1400" b="1" dirty="0">
                  <a:solidFill>
                    <a:schemeClr val="bg2">
                      <a:lumMod val="25000"/>
                    </a:schemeClr>
                  </a:solidFill>
                  <a:cs typeface="+mn-ea"/>
                  <a:sym typeface="+mn-lt"/>
                </a:rPr>
                <a:t>核心技术四</a:t>
              </a:r>
            </a:p>
            <a:p>
              <a:pPr defTabSz="1219170" fontAlgn="base">
                <a:spcBef>
                  <a:spcPct val="0"/>
                </a:spcBef>
                <a:spcAft>
                  <a:spcPct val="0"/>
                </a:spcAft>
              </a:pPr>
              <a:endParaRPr lang="en-US" sz="1200" dirty="0">
                <a:solidFill>
                  <a:srgbClr val="FFFFFF"/>
                </a:solidFill>
                <a:cs typeface="+mn-ea"/>
                <a:sym typeface="+mn-lt"/>
              </a:endParaRPr>
            </a:p>
          </p:txBody>
        </p:sp>
      </p:grpSp>
      <p:grpSp>
        <p:nvGrpSpPr>
          <p:cNvPr id="148508" name="Group 28"/>
          <p:cNvGrpSpPr>
            <a:grpSpLocks/>
          </p:cNvGrpSpPr>
          <p:nvPr/>
        </p:nvGrpSpPr>
        <p:grpSpPr bwMode="auto">
          <a:xfrm>
            <a:off x="1295401" y="2692401"/>
            <a:ext cx="1536700" cy="1041401"/>
            <a:chOff x="-144" y="0"/>
            <a:chExt cx="1936" cy="1312"/>
          </a:xfrm>
        </p:grpSpPr>
        <p:sp>
          <p:nvSpPr>
            <p:cNvPr id="148509" name="Rectangle 29"/>
            <p:cNvSpPr>
              <a:spLocks/>
            </p:cNvSpPr>
            <p:nvPr/>
          </p:nvSpPr>
          <p:spPr bwMode="auto">
            <a:xfrm>
              <a:off x="-144" y="600"/>
              <a:ext cx="1792"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defTabSz="1219170" fontAlgn="base">
                <a:lnSpc>
                  <a:spcPct val="120000"/>
                </a:lnSpc>
                <a:spcBef>
                  <a:spcPct val="0"/>
                </a:spcBef>
                <a:spcAft>
                  <a:spcPct val="0"/>
                </a:spcAft>
              </a:pPr>
              <a:r>
                <a:rPr lang="zh-CN" altLang="zh-CN" dirty="0"/>
                <a:t>实时三维计算机图形技术</a:t>
              </a:r>
              <a:r>
                <a:rPr lang="en-US" sz="1067" dirty="0">
                  <a:solidFill>
                    <a:schemeClr val="bg2">
                      <a:lumMod val="25000"/>
                    </a:schemeClr>
                  </a:solidFill>
                  <a:cs typeface="+mn-ea"/>
                  <a:sym typeface="+mn-lt"/>
                </a:rPr>
                <a:t>.</a:t>
              </a:r>
            </a:p>
          </p:txBody>
        </p:sp>
        <p:sp>
          <p:nvSpPr>
            <p:cNvPr id="148510" name="Rectangle 30"/>
            <p:cNvSpPr>
              <a:spLocks/>
            </p:cNvSpPr>
            <p:nvPr/>
          </p:nvSpPr>
          <p:spPr bwMode="auto">
            <a:xfrm>
              <a:off x="0" y="0"/>
              <a:ext cx="179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defTabSz="1219170" fontAlgn="base">
                <a:spcBef>
                  <a:spcPct val="0"/>
                </a:spcBef>
                <a:spcAft>
                  <a:spcPct val="0"/>
                </a:spcAft>
              </a:pPr>
              <a:r>
                <a:rPr lang="en-US" sz="1400" dirty="0">
                  <a:solidFill>
                    <a:srgbClr val="FFFFFF"/>
                  </a:solidFill>
                  <a:cs typeface="+mn-ea"/>
                  <a:sym typeface="+mn-lt"/>
                </a:rPr>
                <a:t>Heading of</a:t>
              </a:r>
              <a:r>
                <a:rPr lang="en-US" sz="1400" dirty="0">
                  <a:solidFill>
                    <a:srgbClr val="FF8200"/>
                  </a:solidFill>
                  <a:cs typeface="+mn-ea"/>
                  <a:sym typeface="+mn-lt"/>
                </a:rPr>
                <a:t> </a:t>
              </a:r>
            </a:p>
            <a:p>
              <a:pPr algn="r" defTabSz="1219170" fontAlgn="base">
                <a:spcBef>
                  <a:spcPct val="0"/>
                </a:spcBef>
                <a:spcAft>
                  <a:spcPct val="0"/>
                </a:spcAft>
              </a:pPr>
              <a:r>
                <a:rPr lang="zh-CN" altLang="en-US" sz="1400" b="1" dirty="0">
                  <a:solidFill>
                    <a:schemeClr val="bg2">
                      <a:lumMod val="25000"/>
                    </a:schemeClr>
                  </a:solidFill>
                  <a:cs typeface="+mn-ea"/>
                  <a:sym typeface="+mn-lt"/>
                </a:rPr>
                <a:t>核心技术一</a:t>
              </a:r>
            </a:p>
            <a:p>
              <a:pPr algn="r" defTabSz="1219170" fontAlgn="base">
                <a:spcBef>
                  <a:spcPct val="0"/>
                </a:spcBef>
                <a:spcAft>
                  <a:spcPct val="0"/>
                </a:spcAft>
              </a:pPr>
              <a:endParaRPr lang="en-US" sz="1400" dirty="0">
                <a:solidFill>
                  <a:srgbClr val="FFFFFF"/>
                </a:solidFill>
                <a:cs typeface="+mn-ea"/>
                <a:sym typeface="+mn-lt"/>
              </a:endParaRPr>
            </a:p>
          </p:txBody>
        </p:sp>
      </p:grpSp>
      <p:grpSp>
        <p:nvGrpSpPr>
          <p:cNvPr id="148514" name="Group 34"/>
          <p:cNvGrpSpPr>
            <a:grpSpLocks/>
          </p:cNvGrpSpPr>
          <p:nvPr/>
        </p:nvGrpSpPr>
        <p:grpSpPr bwMode="auto">
          <a:xfrm>
            <a:off x="993776" y="4254501"/>
            <a:ext cx="1838325" cy="952500"/>
            <a:chOff x="-524" y="0"/>
            <a:chExt cx="2316" cy="1200"/>
          </a:xfrm>
        </p:grpSpPr>
        <p:sp>
          <p:nvSpPr>
            <p:cNvPr id="148515" name="Rectangle 35"/>
            <p:cNvSpPr>
              <a:spLocks/>
            </p:cNvSpPr>
            <p:nvPr/>
          </p:nvSpPr>
          <p:spPr bwMode="auto">
            <a:xfrm>
              <a:off x="-144" y="580"/>
              <a:ext cx="1929"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defTabSz="1219170" fontAlgn="base">
                <a:lnSpc>
                  <a:spcPct val="120000"/>
                </a:lnSpc>
                <a:spcBef>
                  <a:spcPct val="0"/>
                </a:spcBef>
                <a:spcAft>
                  <a:spcPct val="0"/>
                </a:spcAft>
              </a:pPr>
              <a:r>
                <a:rPr lang="zh-CN" altLang="en-US" dirty="0"/>
                <a:t>头部追</a:t>
              </a:r>
              <a:r>
                <a:rPr lang="zh-CN" altLang="zh-CN" dirty="0"/>
                <a:t>踪技术</a:t>
              </a:r>
              <a:r>
                <a:rPr lang="en-US" sz="1067" dirty="0">
                  <a:solidFill>
                    <a:schemeClr val="bg2">
                      <a:lumMod val="25000"/>
                    </a:schemeClr>
                  </a:solidFill>
                  <a:cs typeface="+mn-ea"/>
                  <a:sym typeface="+mn-lt"/>
                </a:rPr>
                <a:t>.</a:t>
              </a:r>
            </a:p>
          </p:txBody>
        </p:sp>
        <p:sp>
          <p:nvSpPr>
            <p:cNvPr id="148516" name="Rectangle 36"/>
            <p:cNvSpPr>
              <a:spLocks/>
            </p:cNvSpPr>
            <p:nvPr/>
          </p:nvSpPr>
          <p:spPr bwMode="auto">
            <a:xfrm>
              <a:off x="-524" y="0"/>
              <a:ext cx="231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defTabSz="1219170" fontAlgn="base">
                <a:spcBef>
                  <a:spcPct val="0"/>
                </a:spcBef>
                <a:spcAft>
                  <a:spcPct val="0"/>
                </a:spcAft>
              </a:pPr>
              <a:r>
                <a:rPr lang="en-US" sz="1400" dirty="0">
                  <a:solidFill>
                    <a:srgbClr val="FFFFFF"/>
                  </a:solidFill>
                  <a:cs typeface="+mn-ea"/>
                  <a:sym typeface="+mn-lt"/>
                </a:rPr>
                <a:t>Heading of</a:t>
              </a:r>
              <a:endParaRPr lang="en-US" sz="1400" dirty="0">
                <a:solidFill>
                  <a:srgbClr val="FFC907"/>
                </a:solidFill>
                <a:cs typeface="+mn-ea"/>
                <a:sym typeface="+mn-lt"/>
              </a:endParaRPr>
            </a:p>
            <a:p>
              <a:pPr algn="r" defTabSz="1219170" fontAlgn="base">
                <a:spcBef>
                  <a:spcPct val="0"/>
                </a:spcBef>
                <a:spcAft>
                  <a:spcPct val="0"/>
                </a:spcAft>
              </a:pPr>
              <a:r>
                <a:rPr lang="zh-CN" altLang="en-US" sz="1400" b="1" dirty="0">
                  <a:solidFill>
                    <a:schemeClr val="bg2">
                      <a:lumMod val="25000"/>
                    </a:schemeClr>
                  </a:solidFill>
                  <a:cs typeface="+mn-ea"/>
                  <a:sym typeface="+mn-lt"/>
                </a:rPr>
                <a:t>核心技术三</a:t>
              </a:r>
            </a:p>
            <a:p>
              <a:pPr algn="r" defTabSz="1219170" fontAlgn="base">
                <a:spcBef>
                  <a:spcPct val="0"/>
                </a:spcBef>
                <a:spcAft>
                  <a:spcPct val="0"/>
                </a:spcAft>
              </a:pPr>
              <a:endParaRPr lang="en-US" sz="1400" dirty="0">
                <a:solidFill>
                  <a:srgbClr val="FFFFFF"/>
                </a:solidFill>
                <a:cs typeface="+mn-ea"/>
                <a:sym typeface="+mn-lt"/>
              </a:endParaRPr>
            </a:p>
          </p:txBody>
        </p:sp>
      </p:grpSp>
      <p:sp>
        <p:nvSpPr>
          <p:cNvPr id="148517" name="Rectangle 37"/>
          <p:cNvSpPr>
            <a:spLocks/>
          </p:cNvSpPr>
          <p:nvPr/>
        </p:nvSpPr>
        <p:spPr bwMode="auto">
          <a:xfrm>
            <a:off x="5222875" y="5559426"/>
            <a:ext cx="5581651"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1219170" fontAlgn="base">
              <a:lnSpc>
                <a:spcPct val="120000"/>
              </a:lnSpc>
              <a:spcBef>
                <a:spcPct val="0"/>
              </a:spcBef>
              <a:spcAft>
                <a:spcPct val="0"/>
              </a:spcAft>
            </a:pPr>
            <a:r>
              <a:rPr lang="en-US" sz="2800" dirty="0">
                <a:solidFill>
                  <a:srgbClr val="646E78"/>
                </a:solidFill>
                <a:latin typeface="Arial Black" panose="020B0A04020102020204" pitchFamily="34" charset="0"/>
                <a:cs typeface="+mn-ea"/>
                <a:sym typeface="+mn-lt"/>
              </a:rPr>
              <a:t>Core Technology</a:t>
            </a:r>
            <a:r>
              <a:rPr lang="en-US" sz="1067" dirty="0">
                <a:solidFill>
                  <a:srgbClr val="646E78"/>
                </a:solidFill>
                <a:cs typeface="+mn-ea"/>
                <a:sym typeface="+mn-lt"/>
              </a:rPr>
              <a:t>.</a:t>
            </a:r>
          </a:p>
        </p:txBody>
      </p:sp>
      <p:sp>
        <p:nvSpPr>
          <p:cNvPr id="148518" name="Freeform 38"/>
          <p:cNvSpPr>
            <a:spLocks/>
          </p:cNvSpPr>
          <p:nvPr/>
        </p:nvSpPr>
        <p:spPr bwMode="auto">
          <a:xfrm>
            <a:off x="4941889" y="5630863"/>
            <a:ext cx="160337" cy="259556"/>
          </a:xfrm>
          <a:custGeom>
            <a:avLst/>
            <a:gdLst>
              <a:gd name="T0" fmla="*/ 39 w 21600"/>
              <a:gd name="T1" fmla="*/ 0 h 21600"/>
              <a:gd name="T2" fmla="*/ 4267 w 21600"/>
              <a:gd name="T3" fmla="*/ 0 h 21600"/>
              <a:gd name="T4" fmla="*/ 21600 w 21600"/>
              <a:gd name="T5" fmla="*/ 10600 h 21600"/>
              <a:gd name="T6" fmla="*/ 3723 w 21600"/>
              <a:gd name="T7" fmla="*/ 21600 h 21600"/>
              <a:gd name="T8" fmla="*/ 0 w 21600"/>
              <a:gd name="T9" fmla="*/ 21600 h 21600"/>
              <a:gd name="T10" fmla="*/ 17373 w 21600"/>
              <a:gd name="T11" fmla="*/ 10679 h 21600"/>
              <a:gd name="T12" fmla="*/ 39 w 21600"/>
              <a:gd name="T13" fmla="*/ 0 h 21600"/>
              <a:gd name="T14" fmla="*/ 39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39" y="0"/>
                </a:moveTo>
                <a:lnTo>
                  <a:pt x="4267" y="0"/>
                </a:lnTo>
                <a:lnTo>
                  <a:pt x="21600" y="10600"/>
                </a:lnTo>
                <a:lnTo>
                  <a:pt x="3723" y="21600"/>
                </a:lnTo>
                <a:lnTo>
                  <a:pt x="0" y="21600"/>
                </a:lnTo>
                <a:lnTo>
                  <a:pt x="17373" y="10679"/>
                </a:lnTo>
                <a:lnTo>
                  <a:pt x="39" y="0"/>
                </a:lnTo>
                <a:close/>
                <a:moveTo>
                  <a:pt x="39" y="0"/>
                </a:moveTo>
              </a:path>
            </a:pathLst>
          </a:custGeom>
          <a:solidFill>
            <a:srgbClr val="063D54"/>
          </a:solidFill>
          <a:ln>
            <a:noFill/>
          </a:ln>
          <a:extLst/>
        </p:spPr>
        <p:txBody>
          <a:bodyPr lIns="0" tIns="0" rIns="0" bIns="0"/>
          <a:lstStyle/>
          <a:p>
            <a:pPr algn="ctr" defTabSz="1219170" fontAlgn="base">
              <a:spcBef>
                <a:spcPct val="0"/>
              </a:spcBef>
              <a:spcAft>
                <a:spcPct val="0"/>
              </a:spcAft>
            </a:pPr>
            <a:endParaRPr lang="en-US" sz="2800">
              <a:solidFill>
                <a:srgbClr val="000000"/>
              </a:solidFill>
              <a:cs typeface="+mn-ea"/>
              <a:sym typeface="+mn-lt"/>
            </a:endParaRPr>
          </a:p>
        </p:txBody>
      </p:sp>
      <p:grpSp>
        <p:nvGrpSpPr>
          <p:cNvPr id="148519" name="Group 39"/>
          <p:cNvGrpSpPr>
            <a:grpSpLocks/>
          </p:cNvGrpSpPr>
          <p:nvPr/>
        </p:nvGrpSpPr>
        <p:grpSpPr bwMode="auto">
          <a:xfrm>
            <a:off x="5803901" y="2136775"/>
            <a:ext cx="819151" cy="306388"/>
            <a:chOff x="0" y="0"/>
            <a:chExt cx="1031" cy="386"/>
          </a:xfrm>
        </p:grpSpPr>
        <p:pic>
          <p:nvPicPr>
            <p:cNvPr id="148520" name="Picture 40"/>
            <p:cNvPicPr>
              <a:picLocks noChangeAspect="1" noChangeArrowheads="1"/>
            </p:cNvPicPr>
            <p:nvPr/>
          </p:nvPicPr>
          <p:blipFill>
            <a:blip r:embed="rId3" cstate="print">
              <a:alphaModFix amt="75000"/>
              <a:extLst>
                <a:ext uri="{28A0092B-C50C-407E-A947-70E740481C1C}">
                  <a14:useLocalDpi xmlns:a14="http://schemas.microsoft.com/office/drawing/2010/main"/>
                </a:ext>
              </a:extLst>
            </a:blip>
            <a:srcRect/>
            <a:stretch>
              <a:fillRect/>
            </a:stretch>
          </p:blipFill>
          <p:spPr bwMode="auto">
            <a:xfrm>
              <a:off x="0" y="8"/>
              <a:ext cx="360" cy="378"/>
            </a:xfrm>
            <a:prstGeom prst="rect">
              <a:avLst/>
            </a:prstGeom>
            <a:noFill/>
            <a:ln>
              <a:noFill/>
            </a:ln>
            <a:extLst>
              <a:ext uri="{909E8E84-426E-40DD-AFC4-6F175D3DCCD1}">
                <a14:hiddenFill xmlns:a14="http://schemas.microsoft.com/office/drawing/2010/main">
                  <a:solidFill>
                    <a:srgbClr val="FFFFFF">
                      <a:alpha val="75000"/>
                    </a:srgbClr>
                  </a:solidFill>
                </a14:hiddenFill>
              </a:ext>
              <a:ext uri="{91240B29-F687-4F45-9708-019B960494DF}">
                <a14:hiddenLine xmlns:a14="http://schemas.microsoft.com/office/drawing/2010/main" w="12700" cap="flat">
                  <a:solidFill>
                    <a:schemeClr val="tx1">
                      <a:alpha val="75000"/>
                    </a:schemeClr>
                  </a:solidFill>
                  <a:miter lim="800000"/>
                  <a:headEnd/>
                  <a:tailEnd/>
                </a14:hiddenLine>
              </a:ext>
            </a:extLst>
          </p:spPr>
        </p:pic>
        <p:sp>
          <p:nvSpPr>
            <p:cNvPr id="148521" name="Rectangle 41"/>
            <p:cNvSpPr>
              <a:spLocks/>
            </p:cNvSpPr>
            <p:nvPr/>
          </p:nvSpPr>
          <p:spPr bwMode="auto">
            <a:xfrm>
              <a:off x="487" y="0"/>
              <a:ext cx="54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1219170" fontAlgn="base">
                <a:lnSpc>
                  <a:spcPct val="90000"/>
                </a:lnSpc>
                <a:spcBef>
                  <a:spcPct val="0"/>
                </a:spcBef>
                <a:spcAft>
                  <a:spcPct val="0"/>
                </a:spcAft>
              </a:pPr>
              <a:r>
                <a:rPr lang="en-US" sz="1067">
                  <a:solidFill>
                    <a:srgbClr val="FFFFFF"/>
                  </a:solidFill>
                  <a:cs typeface="+mn-ea"/>
                  <a:sym typeface="+mn-lt"/>
                </a:rPr>
                <a:t>42%</a:t>
              </a:r>
            </a:p>
          </p:txBody>
        </p:sp>
      </p:grpSp>
      <p:sp>
        <p:nvSpPr>
          <p:cNvPr id="148524" name="Rectangle 44"/>
          <p:cNvSpPr>
            <a:spLocks/>
          </p:cNvSpPr>
          <p:nvPr/>
        </p:nvSpPr>
        <p:spPr bwMode="auto">
          <a:xfrm>
            <a:off x="5880101" y="2654300"/>
            <a:ext cx="1344357" cy="52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1219170" fontAlgn="base">
              <a:lnSpc>
                <a:spcPct val="90000"/>
              </a:lnSpc>
              <a:spcBef>
                <a:spcPct val="0"/>
              </a:spcBef>
              <a:spcAft>
                <a:spcPct val="0"/>
              </a:spcAft>
            </a:pPr>
            <a:r>
              <a:rPr lang="en-US" sz="3200" dirty="0">
                <a:solidFill>
                  <a:srgbClr val="FFFFFF"/>
                </a:solidFill>
                <a:cs typeface="+mn-ea"/>
                <a:sym typeface="+mn-lt"/>
              </a:rPr>
              <a:t>VR</a:t>
            </a:r>
          </a:p>
        </p:txBody>
      </p:sp>
      <p:sp>
        <p:nvSpPr>
          <p:cNvPr id="148527" name="Rectangle 47"/>
          <p:cNvSpPr>
            <a:spLocks/>
          </p:cNvSpPr>
          <p:nvPr/>
        </p:nvSpPr>
        <p:spPr bwMode="auto">
          <a:xfrm>
            <a:off x="5448301" y="3450432"/>
            <a:ext cx="431800" cy="234950"/>
          </a:xfrm>
          <a:prstGeom prst="rect">
            <a:avLst/>
          </a:prstGeom>
          <a:solidFill>
            <a:schemeClr val="bg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defTabSz="1219170" fontAlgn="base">
              <a:lnSpc>
                <a:spcPct val="90000"/>
              </a:lnSpc>
              <a:spcBef>
                <a:spcPct val="0"/>
              </a:spcBef>
              <a:spcAft>
                <a:spcPct val="0"/>
              </a:spcAft>
            </a:pPr>
            <a:endParaRPr lang="en-US" sz="1067" dirty="0">
              <a:cs typeface="+mn-ea"/>
              <a:sym typeface="+mn-lt"/>
            </a:endParaRPr>
          </a:p>
        </p:txBody>
      </p:sp>
      <p:sp>
        <p:nvSpPr>
          <p:cNvPr id="50" name="user_149452">
            <a:extLst>
              <a:ext uri="{FF2B5EF4-FFF2-40B4-BE49-F238E27FC236}">
                <a16:creationId xmlns:a16="http://schemas.microsoft.com/office/drawing/2014/main" id="{8CD62C28-E7CD-4424-B8C6-668D0AB2089D}"/>
              </a:ext>
            </a:extLst>
          </p:cNvPr>
          <p:cNvSpPr>
            <a:spLocks noChangeAspect="1"/>
          </p:cNvSpPr>
          <p:nvPr/>
        </p:nvSpPr>
        <p:spPr bwMode="auto">
          <a:xfrm>
            <a:off x="5805404" y="4155281"/>
            <a:ext cx="609685" cy="608884"/>
          </a:xfrm>
          <a:custGeom>
            <a:avLst/>
            <a:gdLst>
              <a:gd name="T0" fmla="*/ 367 w 733"/>
              <a:gd name="T1" fmla="*/ 0 h 733"/>
              <a:gd name="T2" fmla="*/ 119 w 733"/>
              <a:gd name="T3" fmla="*/ 637 h 733"/>
              <a:gd name="T4" fmla="*/ 131 w 733"/>
              <a:gd name="T5" fmla="*/ 647 h 733"/>
              <a:gd name="T6" fmla="*/ 152 w 733"/>
              <a:gd name="T7" fmla="*/ 664 h 733"/>
              <a:gd name="T8" fmla="*/ 181 w 733"/>
              <a:gd name="T9" fmla="*/ 683 h 733"/>
              <a:gd name="T10" fmla="*/ 211 w 733"/>
              <a:gd name="T11" fmla="*/ 698 h 733"/>
              <a:gd name="T12" fmla="*/ 301 w 733"/>
              <a:gd name="T13" fmla="*/ 727 h 733"/>
              <a:gd name="T14" fmla="*/ 333 w 733"/>
              <a:gd name="T15" fmla="*/ 732 h 733"/>
              <a:gd name="T16" fmla="*/ 367 w 733"/>
              <a:gd name="T17" fmla="*/ 733 h 733"/>
              <a:gd name="T18" fmla="*/ 400 w 733"/>
              <a:gd name="T19" fmla="*/ 732 h 733"/>
              <a:gd name="T20" fmla="*/ 432 w 733"/>
              <a:gd name="T21" fmla="*/ 727 h 733"/>
              <a:gd name="T22" fmla="*/ 522 w 733"/>
              <a:gd name="T23" fmla="*/ 699 h 733"/>
              <a:gd name="T24" fmla="*/ 552 w 733"/>
              <a:gd name="T25" fmla="*/ 683 h 733"/>
              <a:gd name="T26" fmla="*/ 580 w 733"/>
              <a:gd name="T27" fmla="*/ 664 h 733"/>
              <a:gd name="T28" fmla="*/ 601 w 733"/>
              <a:gd name="T29" fmla="*/ 648 h 733"/>
              <a:gd name="T30" fmla="*/ 613 w 733"/>
              <a:gd name="T31" fmla="*/ 638 h 733"/>
              <a:gd name="T32" fmla="*/ 27 w 733"/>
              <a:gd name="T33" fmla="*/ 367 h 733"/>
              <a:gd name="T34" fmla="*/ 707 w 733"/>
              <a:gd name="T35" fmla="*/ 367 h 733"/>
              <a:gd name="T36" fmla="*/ 580 w 733"/>
              <a:gd name="T37" fmla="*/ 614 h 733"/>
              <a:gd name="T38" fmla="*/ 451 w 733"/>
              <a:gd name="T39" fmla="*/ 531 h 733"/>
              <a:gd name="T40" fmla="*/ 459 w 733"/>
              <a:gd name="T41" fmla="*/ 480 h 733"/>
              <a:gd name="T42" fmla="*/ 522 w 733"/>
              <a:gd name="T43" fmla="*/ 368 h 733"/>
              <a:gd name="T44" fmla="*/ 510 w 733"/>
              <a:gd name="T45" fmla="*/ 289 h 733"/>
              <a:gd name="T46" fmla="*/ 485 w 733"/>
              <a:gd name="T47" fmla="*/ 149 h 733"/>
              <a:gd name="T48" fmla="*/ 248 w 733"/>
              <a:gd name="T49" fmla="*/ 149 h 733"/>
              <a:gd name="T50" fmla="*/ 223 w 733"/>
              <a:gd name="T51" fmla="*/ 289 h 733"/>
              <a:gd name="T52" fmla="*/ 212 w 733"/>
              <a:gd name="T53" fmla="*/ 368 h 733"/>
              <a:gd name="T54" fmla="*/ 271 w 733"/>
              <a:gd name="T55" fmla="*/ 491 h 733"/>
              <a:gd name="T56" fmla="*/ 255 w 733"/>
              <a:gd name="T57" fmla="*/ 556 h 733"/>
              <a:gd name="T58" fmla="*/ 140 w 733"/>
              <a:gd name="T59" fmla="*/ 620 h 733"/>
              <a:gd name="T60" fmla="*/ 566 w 733"/>
              <a:gd name="T61" fmla="*/ 642 h 733"/>
              <a:gd name="T62" fmla="*/ 545 w 733"/>
              <a:gd name="T63" fmla="*/ 656 h 733"/>
              <a:gd name="T64" fmla="*/ 522 w 733"/>
              <a:gd name="T65" fmla="*/ 669 h 733"/>
              <a:gd name="T66" fmla="*/ 473 w 733"/>
              <a:gd name="T67" fmla="*/ 689 h 733"/>
              <a:gd name="T68" fmla="*/ 448 w 733"/>
              <a:gd name="T69" fmla="*/ 697 h 733"/>
              <a:gd name="T70" fmla="*/ 421 w 733"/>
              <a:gd name="T71" fmla="*/ 702 h 733"/>
              <a:gd name="T72" fmla="*/ 392 w 733"/>
              <a:gd name="T73" fmla="*/ 706 h 733"/>
              <a:gd name="T74" fmla="*/ 341 w 733"/>
              <a:gd name="T75" fmla="*/ 706 h 733"/>
              <a:gd name="T76" fmla="*/ 312 w 733"/>
              <a:gd name="T77" fmla="*/ 702 h 733"/>
              <a:gd name="T78" fmla="*/ 259 w 733"/>
              <a:gd name="T79" fmla="*/ 689 h 733"/>
              <a:gd name="T80" fmla="*/ 232 w 733"/>
              <a:gd name="T81" fmla="*/ 679 h 733"/>
              <a:gd name="T82" fmla="*/ 210 w 733"/>
              <a:gd name="T83" fmla="*/ 668 h 733"/>
              <a:gd name="T84" fmla="*/ 187 w 733"/>
              <a:gd name="T85" fmla="*/ 655 h 733"/>
              <a:gd name="T86" fmla="*/ 163 w 733"/>
              <a:gd name="T87" fmla="*/ 639 h 733"/>
              <a:gd name="T88" fmla="*/ 162 w 733"/>
              <a:gd name="T89" fmla="*/ 637 h 733"/>
              <a:gd name="T90" fmla="*/ 297 w 733"/>
              <a:gd name="T91" fmla="*/ 530 h 733"/>
              <a:gd name="T92" fmla="*/ 294 w 733"/>
              <a:gd name="T93" fmla="*/ 478 h 733"/>
              <a:gd name="T94" fmla="*/ 253 w 733"/>
              <a:gd name="T95" fmla="*/ 390 h 733"/>
              <a:gd name="T96" fmla="*/ 238 w 733"/>
              <a:gd name="T97" fmla="*/ 368 h 733"/>
              <a:gd name="T98" fmla="*/ 246 w 733"/>
              <a:gd name="T99" fmla="*/ 305 h 733"/>
              <a:gd name="T100" fmla="*/ 250 w 733"/>
              <a:gd name="T101" fmla="*/ 226 h 733"/>
              <a:gd name="T102" fmla="*/ 268 w 733"/>
              <a:gd name="T103" fmla="*/ 166 h 733"/>
              <a:gd name="T104" fmla="*/ 465 w 733"/>
              <a:gd name="T105" fmla="*/ 166 h 733"/>
              <a:gd name="T106" fmla="*/ 483 w 733"/>
              <a:gd name="T107" fmla="*/ 301 h 733"/>
              <a:gd name="T108" fmla="*/ 495 w 733"/>
              <a:gd name="T109" fmla="*/ 321 h 733"/>
              <a:gd name="T110" fmla="*/ 479 w 733"/>
              <a:gd name="T111" fmla="*/ 389 h 733"/>
              <a:gd name="T112" fmla="*/ 471 w 733"/>
              <a:gd name="T113" fmla="*/ 398 h 733"/>
              <a:gd name="T114" fmla="*/ 428 w 733"/>
              <a:gd name="T115" fmla="*/ 478 h 733"/>
              <a:gd name="T116" fmla="*/ 424 w 733"/>
              <a:gd name="T117" fmla="*/ 531 h 733"/>
              <a:gd name="T118" fmla="*/ 568 w 733"/>
              <a:gd name="T119" fmla="*/ 638 h 733"/>
              <a:gd name="T120" fmla="*/ 566 w 733"/>
              <a:gd name="T121" fmla="*/ 64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3" h="733">
                <a:moveTo>
                  <a:pt x="733" y="367"/>
                </a:moveTo>
                <a:cubicBezTo>
                  <a:pt x="733" y="164"/>
                  <a:pt x="569" y="0"/>
                  <a:pt x="367" y="0"/>
                </a:cubicBezTo>
                <a:cubicBezTo>
                  <a:pt x="164" y="0"/>
                  <a:pt x="0" y="164"/>
                  <a:pt x="0" y="367"/>
                </a:cubicBezTo>
                <a:cubicBezTo>
                  <a:pt x="0" y="473"/>
                  <a:pt x="46" y="570"/>
                  <a:pt x="119" y="637"/>
                </a:cubicBezTo>
                <a:lnTo>
                  <a:pt x="119" y="637"/>
                </a:lnTo>
                <a:lnTo>
                  <a:pt x="131" y="647"/>
                </a:lnTo>
                <a:cubicBezTo>
                  <a:pt x="131" y="648"/>
                  <a:pt x="132" y="648"/>
                  <a:pt x="133" y="649"/>
                </a:cubicBezTo>
                <a:cubicBezTo>
                  <a:pt x="139" y="654"/>
                  <a:pt x="146" y="659"/>
                  <a:pt x="152" y="664"/>
                </a:cubicBezTo>
                <a:cubicBezTo>
                  <a:pt x="155" y="666"/>
                  <a:pt x="157" y="667"/>
                  <a:pt x="159" y="669"/>
                </a:cubicBezTo>
                <a:cubicBezTo>
                  <a:pt x="166" y="674"/>
                  <a:pt x="173" y="678"/>
                  <a:pt x="181" y="683"/>
                </a:cubicBezTo>
                <a:cubicBezTo>
                  <a:pt x="183" y="684"/>
                  <a:pt x="184" y="684"/>
                  <a:pt x="186" y="685"/>
                </a:cubicBezTo>
                <a:cubicBezTo>
                  <a:pt x="194" y="690"/>
                  <a:pt x="202" y="694"/>
                  <a:pt x="211" y="698"/>
                </a:cubicBezTo>
                <a:cubicBezTo>
                  <a:pt x="211" y="699"/>
                  <a:pt x="212" y="699"/>
                  <a:pt x="213" y="699"/>
                </a:cubicBezTo>
                <a:cubicBezTo>
                  <a:pt x="241" y="712"/>
                  <a:pt x="270" y="722"/>
                  <a:pt x="301" y="727"/>
                </a:cubicBezTo>
                <a:cubicBezTo>
                  <a:pt x="302" y="728"/>
                  <a:pt x="303" y="728"/>
                  <a:pt x="304" y="728"/>
                </a:cubicBezTo>
                <a:cubicBezTo>
                  <a:pt x="314" y="729"/>
                  <a:pt x="323" y="731"/>
                  <a:pt x="333" y="732"/>
                </a:cubicBezTo>
                <a:cubicBezTo>
                  <a:pt x="334" y="732"/>
                  <a:pt x="336" y="732"/>
                  <a:pt x="337" y="732"/>
                </a:cubicBezTo>
                <a:cubicBezTo>
                  <a:pt x="347" y="733"/>
                  <a:pt x="357" y="733"/>
                  <a:pt x="367" y="733"/>
                </a:cubicBezTo>
                <a:cubicBezTo>
                  <a:pt x="377" y="733"/>
                  <a:pt x="387" y="733"/>
                  <a:pt x="396" y="732"/>
                </a:cubicBezTo>
                <a:cubicBezTo>
                  <a:pt x="398" y="732"/>
                  <a:pt x="399" y="732"/>
                  <a:pt x="400" y="732"/>
                </a:cubicBezTo>
                <a:cubicBezTo>
                  <a:pt x="410" y="731"/>
                  <a:pt x="419" y="730"/>
                  <a:pt x="429" y="728"/>
                </a:cubicBezTo>
                <a:cubicBezTo>
                  <a:pt x="430" y="728"/>
                  <a:pt x="431" y="728"/>
                  <a:pt x="432" y="727"/>
                </a:cubicBezTo>
                <a:cubicBezTo>
                  <a:pt x="462" y="722"/>
                  <a:pt x="491" y="713"/>
                  <a:pt x="519" y="700"/>
                </a:cubicBezTo>
                <a:cubicBezTo>
                  <a:pt x="520" y="700"/>
                  <a:pt x="521" y="699"/>
                  <a:pt x="522" y="699"/>
                </a:cubicBezTo>
                <a:cubicBezTo>
                  <a:pt x="530" y="695"/>
                  <a:pt x="538" y="691"/>
                  <a:pt x="546" y="686"/>
                </a:cubicBezTo>
                <a:cubicBezTo>
                  <a:pt x="548" y="685"/>
                  <a:pt x="550" y="684"/>
                  <a:pt x="552" y="683"/>
                </a:cubicBezTo>
                <a:cubicBezTo>
                  <a:pt x="559" y="679"/>
                  <a:pt x="566" y="674"/>
                  <a:pt x="573" y="669"/>
                </a:cubicBezTo>
                <a:cubicBezTo>
                  <a:pt x="576" y="668"/>
                  <a:pt x="578" y="666"/>
                  <a:pt x="580" y="664"/>
                </a:cubicBezTo>
                <a:cubicBezTo>
                  <a:pt x="586" y="660"/>
                  <a:pt x="592" y="656"/>
                  <a:pt x="598" y="651"/>
                </a:cubicBezTo>
                <a:cubicBezTo>
                  <a:pt x="599" y="650"/>
                  <a:pt x="600" y="649"/>
                  <a:pt x="601" y="648"/>
                </a:cubicBezTo>
                <a:lnTo>
                  <a:pt x="614" y="638"/>
                </a:lnTo>
                <a:lnTo>
                  <a:pt x="613" y="638"/>
                </a:lnTo>
                <a:cubicBezTo>
                  <a:pt x="687" y="571"/>
                  <a:pt x="733" y="474"/>
                  <a:pt x="733" y="367"/>
                </a:cubicBezTo>
                <a:close/>
                <a:moveTo>
                  <a:pt x="27" y="367"/>
                </a:moveTo>
                <a:cubicBezTo>
                  <a:pt x="27" y="179"/>
                  <a:pt x="179" y="27"/>
                  <a:pt x="367" y="27"/>
                </a:cubicBezTo>
                <a:cubicBezTo>
                  <a:pt x="554" y="27"/>
                  <a:pt x="707" y="179"/>
                  <a:pt x="707" y="367"/>
                </a:cubicBezTo>
                <a:cubicBezTo>
                  <a:pt x="707" y="468"/>
                  <a:pt x="662" y="559"/>
                  <a:pt x="592" y="621"/>
                </a:cubicBezTo>
                <a:cubicBezTo>
                  <a:pt x="588" y="618"/>
                  <a:pt x="584" y="616"/>
                  <a:pt x="580" y="614"/>
                </a:cubicBezTo>
                <a:lnTo>
                  <a:pt x="467" y="557"/>
                </a:lnTo>
                <a:cubicBezTo>
                  <a:pt x="457" y="552"/>
                  <a:pt x="451" y="542"/>
                  <a:pt x="451" y="531"/>
                </a:cubicBezTo>
                <a:lnTo>
                  <a:pt x="451" y="491"/>
                </a:lnTo>
                <a:cubicBezTo>
                  <a:pt x="454" y="488"/>
                  <a:pt x="456" y="484"/>
                  <a:pt x="459" y="480"/>
                </a:cubicBezTo>
                <a:cubicBezTo>
                  <a:pt x="474" y="460"/>
                  <a:pt x="485" y="437"/>
                  <a:pt x="494" y="412"/>
                </a:cubicBezTo>
                <a:cubicBezTo>
                  <a:pt x="511" y="404"/>
                  <a:pt x="522" y="387"/>
                  <a:pt x="522" y="368"/>
                </a:cubicBezTo>
                <a:lnTo>
                  <a:pt x="522" y="321"/>
                </a:lnTo>
                <a:cubicBezTo>
                  <a:pt x="522" y="309"/>
                  <a:pt x="518" y="298"/>
                  <a:pt x="510" y="289"/>
                </a:cubicBezTo>
                <a:lnTo>
                  <a:pt x="510" y="227"/>
                </a:lnTo>
                <a:cubicBezTo>
                  <a:pt x="511" y="220"/>
                  <a:pt x="513" y="181"/>
                  <a:pt x="485" y="149"/>
                </a:cubicBezTo>
                <a:cubicBezTo>
                  <a:pt x="460" y="121"/>
                  <a:pt x="421" y="107"/>
                  <a:pt x="367" y="107"/>
                </a:cubicBezTo>
                <a:cubicBezTo>
                  <a:pt x="313" y="107"/>
                  <a:pt x="273" y="121"/>
                  <a:pt x="248" y="149"/>
                </a:cubicBezTo>
                <a:cubicBezTo>
                  <a:pt x="220" y="181"/>
                  <a:pt x="223" y="220"/>
                  <a:pt x="223" y="227"/>
                </a:cubicBezTo>
                <a:lnTo>
                  <a:pt x="223" y="289"/>
                </a:lnTo>
                <a:cubicBezTo>
                  <a:pt x="216" y="298"/>
                  <a:pt x="212" y="309"/>
                  <a:pt x="212" y="321"/>
                </a:cubicBezTo>
                <a:lnTo>
                  <a:pt x="212" y="368"/>
                </a:lnTo>
                <a:cubicBezTo>
                  <a:pt x="212" y="383"/>
                  <a:pt x="218" y="397"/>
                  <a:pt x="229" y="406"/>
                </a:cubicBezTo>
                <a:cubicBezTo>
                  <a:pt x="240" y="448"/>
                  <a:pt x="262" y="480"/>
                  <a:pt x="271" y="491"/>
                </a:cubicBezTo>
                <a:lnTo>
                  <a:pt x="271" y="530"/>
                </a:lnTo>
                <a:cubicBezTo>
                  <a:pt x="271" y="540"/>
                  <a:pt x="265" y="550"/>
                  <a:pt x="255" y="556"/>
                </a:cubicBezTo>
                <a:lnTo>
                  <a:pt x="150" y="613"/>
                </a:lnTo>
                <a:cubicBezTo>
                  <a:pt x="146" y="615"/>
                  <a:pt x="143" y="617"/>
                  <a:pt x="140" y="620"/>
                </a:cubicBezTo>
                <a:cubicBezTo>
                  <a:pt x="70" y="557"/>
                  <a:pt x="27" y="467"/>
                  <a:pt x="27" y="367"/>
                </a:cubicBezTo>
                <a:close/>
                <a:moveTo>
                  <a:pt x="566" y="642"/>
                </a:moveTo>
                <a:cubicBezTo>
                  <a:pt x="561" y="645"/>
                  <a:pt x="557" y="648"/>
                  <a:pt x="552" y="652"/>
                </a:cubicBezTo>
                <a:cubicBezTo>
                  <a:pt x="550" y="653"/>
                  <a:pt x="547" y="654"/>
                  <a:pt x="545" y="656"/>
                </a:cubicBezTo>
                <a:cubicBezTo>
                  <a:pt x="539" y="660"/>
                  <a:pt x="533" y="663"/>
                  <a:pt x="526" y="667"/>
                </a:cubicBezTo>
                <a:cubicBezTo>
                  <a:pt x="525" y="668"/>
                  <a:pt x="523" y="668"/>
                  <a:pt x="522" y="669"/>
                </a:cubicBezTo>
                <a:cubicBezTo>
                  <a:pt x="507" y="677"/>
                  <a:pt x="491" y="683"/>
                  <a:pt x="475" y="689"/>
                </a:cubicBezTo>
                <a:cubicBezTo>
                  <a:pt x="475" y="689"/>
                  <a:pt x="474" y="689"/>
                  <a:pt x="473" y="689"/>
                </a:cubicBezTo>
                <a:cubicBezTo>
                  <a:pt x="465" y="692"/>
                  <a:pt x="457" y="695"/>
                  <a:pt x="448" y="697"/>
                </a:cubicBezTo>
                <a:cubicBezTo>
                  <a:pt x="448" y="697"/>
                  <a:pt x="448" y="697"/>
                  <a:pt x="448" y="697"/>
                </a:cubicBezTo>
                <a:cubicBezTo>
                  <a:pt x="439" y="699"/>
                  <a:pt x="431" y="701"/>
                  <a:pt x="422" y="702"/>
                </a:cubicBezTo>
                <a:cubicBezTo>
                  <a:pt x="422" y="702"/>
                  <a:pt x="421" y="702"/>
                  <a:pt x="421" y="702"/>
                </a:cubicBezTo>
                <a:cubicBezTo>
                  <a:pt x="413" y="704"/>
                  <a:pt x="404" y="705"/>
                  <a:pt x="396" y="705"/>
                </a:cubicBezTo>
                <a:cubicBezTo>
                  <a:pt x="395" y="705"/>
                  <a:pt x="393" y="706"/>
                  <a:pt x="392" y="706"/>
                </a:cubicBezTo>
                <a:cubicBezTo>
                  <a:pt x="383" y="706"/>
                  <a:pt x="375" y="707"/>
                  <a:pt x="367" y="707"/>
                </a:cubicBezTo>
                <a:cubicBezTo>
                  <a:pt x="358" y="707"/>
                  <a:pt x="350" y="706"/>
                  <a:pt x="341" y="706"/>
                </a:cubicBezTo>
                <a:cubicBezTo>
                  <a:pt x="340" y="706"/>
                  <a:pt x="338" y="705"/>
                  <a:pt x="337" y="705"/>
                </a:cubicBezTo>
                <a:cubicBezTo>
                  <a:pt x="329" y="705"/>
                  <a:pt x="320" y="704"/>
                  <a:pt x="312" y="702"/>
                </a:cubicBezTo>
                <a:lnTo>
                  <a:pt x="311" y="702"/>
                </a:lnTo>
                <a:cubicBezTo>
                  <a:pt x="293" y="699"/>
                  <a:pt x="276" y="695"/>
                  <a:pt x="259" y="689"/>
                </a:cubicBezTo>
                <a:cubicBezTo>
                  <a:pt x="258" y="689"/>
                  <a:pt x="258" y="689"/>
                  <a:pt x="257" y="689"/>
                </a:cubicBezTo>
                <a:cubicBezTo>
                  <a:pt x="249" y="686"/>
                  <a:pt x="241" y="682"/>
                  <a:pt x="232" y="679"/>
                </a:cubicBezTo>
                <a:cubicBezTo>
                  <a:pt x="232" y="679"/>
                  <a:pt x="232" y="679"/>
                  <a:pt x="232" y="679"/>
                </a:cubicBezTo>
                <a:cubicBezTo>
                  <a:pt x="225" y="676"/>
                  <a:pt x="217" y="672"/>
                  <a:pt x="210" y="668"/>
                </a:cubicBezTo>
                <a:cubicBezTo>
                  <a:pt x="209" y="668"/>
                  <a:pt x="208" y="667"/>
                  <a:pt x="207" y="667"/>
                </a:cubicBezTo>
                <a:cubicBezTo>
                  <a:pt x="200" y="663"/>
                  <a:pt x="193" y="659"/>
                  <a:pt x="187" y="655"/>
                </a:cubicBezTo>
                <a:cubicBezTo>
                  <a:pt x="185" y="654"/>
                  <a:pt x="183" y="652"/>
                  <a:pt x="181" y="651"/>
                </a:cubicBezTo>
                <a:cubicBezTo>
                  <a:pt x="175" y="647"/>
                  <a:pt x="169" y="643"/>
                  <a:pt x="163" y="639"/>
                </a:cubicBezTo>
                <a:cubicBezTo>
                  <a:pt x="162" y="638"/>
                  <a:pt x="162" y="638"/>
                  <a:pt x="161" y="637"/>
                </a:cubicBezTo>
                <a:lnTo>
                  <a:pt x="162" y="637"/>
                </a:lnTo>
                <a:lnTo>
                  <a:pt x="268" y="579"/>
                </a:lnTo>
                <a:cubicBezTo>
                  <a:pt x="286" y="569"/>
                  <a:pt x="297" y="550"/>
                  <a:pt x="297" y="530"/>
                </a:cubicBezTo>
                <a:lnTo>
                  <a:pt x="297" y="482"/>
                </a:lnTo>
                <a:lnTo>
                  <a:pt x="294" y="478"/>
                </a:lnTo>
                <a:cubicBezTo>
                  <a:pt x="294" y="477"/>
                  <a:pt x="265" y="442"/>
                  <a:pt x="254" y="395"/>
                </a:cubicBezTo>
                <a:lnTo>
                  <a:pt x="253" y="390"/>
                </a:lnTo>
                <a:lnTo>
                  <a:pt x="248" y="387"/>
                </a:lnTo>
                <a:cubicBezTo>
                  <a:pt x="242" y="383"/>
                  <a:pt x="238" y="376"/>
                  <a:pt x="238" y="368"/>
                </a:cubicBezTo>
                <a:lnTo>
                  <a:pt x="238" y="321"/>
                </a:lnTo>
                <a:cubicBezTo>
                  <a:pt x="238" y="315"/>
                  <a:pt x="241" y="309"/>
                  <a:pt x="246" y="305"/>
                </a:cubicBezTo>
                <a:lnTo>
                  <a:pt x="250" y="301"/>
                </a:lnTo>
                <a:lnTo>
                  <a:pt x="250" y="226"/>
                </a:lnTo>
                <a:lnTo>
                  <a:pt x="250" y="225"/>
                </a:lnTo>
                <a:cubicBezTo>
                  <a:pt x="250" y="224"/>
                  <a:pt x="246" y="192"/>
                  <a:pt x="268" y="166"/>
                </a:cubicBezTo>
                <a:cubicBezTo>
                  <a:pt x="288" y="144"/>
                  <a:pt x="321" y="133"/>
                  <a:pt x="367" y="133"/>
                </a:cubicBezTo>
                <a:cubicBezTo>
                  <a:pt x="412" y="133"/>
                  <a:pt x="445" y="144"/>
                  <a:pt x="465" y="166"/>
                </a:cubicBezTo>
                <a:cubicBezTo>
                  <a:pt x="487" y="192"/>
                  <a:pt x="483" y="224"/>
                  <a:pt x="483" y="225"/>
                </a:cubicBezTo>
                <a:lnTo>
                  <a:pt x="483" y="301"/>
                </a:lnTo>
                <a:lnTo>
                  <a:pt x="488" y="305"/>
                </a:lnTo>
                <a:cubicBezTo>
                  <a:pt x="493" y="309"/>
                  <a:pt x="495" y="315"/>
                  <a:pt x="495" y="321"/>
                </a:cubicBezTo>
                <a:lnTo>
                  <a:pt x="495" y="368"/>
                </a:lnTo>
                <a:cubicBezTo>
                  <a:pt x="495" y="378"/>
                  <a:pt x="489" y="386"/>
                  <a:pt x="479" y="389"/>
                </a:cubicBezTo>
                <a:lnTo>
                  <a:pt x="473" y="391"/>
                </a:lnTo>
                <a:lnTo>
                  <a:pt x="471" y="398"/>
                </a:lnTo>
                <a:cubicBezTo>
                  <a:pt x="463" y="422"/>
                  <a:pt x="452" y="445"/>
                  <a:pt x="437" y="465"/>
                </a:cubicBezTo>
                <a:cubicBezTo>
                  <a:pt x="434" y="470"/>
                  <a:pt x="430" y="474"/>
                  <a:pt x="428" y="478"/>
                </a:cubicBezTo>
                <a:lnTo>
                  <a:pt x="424" y="481"/>
                </a:lnTo>
                <a:lnTo>
                  <a:pt x="424" y="531"/>
                </a:lnTo>
                <a:cubicBezTo>
                  <a:pt x="424" y="552"/>
                  <a:pt x="436" y="571"/>
                  <a:pt x="455" y="581"/>
                </a:cubicBezTo>
                <a:lnTo>
                  <a:pt x="568" y="638"/>
                </a:lnTo>
                <a:cubicBezTo>
                  <a:pt x="569" y="638"/>
                  <a:pt x="570" y="638"/>
                  <a:pt x="570" y="639"/>
                </a:cubicBezTo>
                <a:cubicBezTo>
                  <a:pt x="569" y="640"/>
                  <a:pt x="568" y="641"/>
                  <a:pt x="566" y="642"/>
                </a:cubicBezTo>
                <a:close/>
              </a:path>
            </a:pathLst>
          </a:custGeom>
          <a:solidFill>
            <a:schemeClr val="accent1"/>
          </a:solidFill>
          <a:ln>
            <a:noFill/>
          </a:ln>
        </p:spPr>
      </p:sp>
    </p:spTree>
    <p:extLst>
      <p:ext uri="{BB962C8B-B14F-4D97-AF65-F5344CB8AC3E}">
        <p14:creationId xmlns:p14="http://schemas.microsoft.com/office/powerpoint/2010/main" val="15006489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grpId="0" nodeType="withEffect">
                                  <p:stCondLst>
                                    <p:cond delay="0"/>
                                  </p:stCondLst>
                                  <p:iterate type="lt">
                                    <p:tmPct val="100000"/>
                                  </p:iterate>
                                  <p:childTnLst>
                                    <p:set>
                                      <p:cBhvr>
                                        <p:cTn id="6" dur="1" fill="hold">
                                          <p:stCondLst>
                                            <p:cond delay="0"/>
                                          </p:stCondLst>
                                        </p:cTn>
                                        <p:tgtEl>
                                          <p:spTgt spid="148484"/>
                                        </p:tgtEl>
                                        <p:attrNameLst>
                                          <p:attrName>style.visibility</p:attrName>
                                        </p:attrNameLst>
                                      </p:cBhvr>
                                      <p:to>
                                        <p:strVal val="visible"/>
                                      </p:to>
                                    </p:set>
                                    <p:anim calcmode="lin" valueType="num">
                                      <p:cBhvr>
                                        <p:cTn id="7" dur="75" fill="hold"/>
                                        <p:tgtEl>
                                          <p:spTgt spid="148484"/>
                                        </p:tgtEl>
                                        <p:attrNameLst>
                                          <p:attrName>ppt_w</p:attrName>
                                        </p:attrNameLst>
                                      </p:cBhvr>
                                      <p:tavLst>
                                        <p:tav tm="0">
                                          <p:val>
                                            <p:strVal val="4*#ppt_w"/>
                                          </p:val>
                                        </p:tav>
                                        <p:tav tm="100000">
                                          <p:val>
                                            <p:strVal val="#ppt_w"/>
                                          </p:val>
                                        </p:tav>
                                      </p:tavLst>
                                    </p:anim>
                                    <p:anim calcmode="lin" valueType="num">
                                      <p:cBhvr>
                                        <p:cTn id="8" dur="75" fill="hold"/>
                                        <p:tgtEl>
                                          <p:spTgt spid="148484"/>
                                        </p:tgtEl>
                                        <p:attrNameLst>
                                          <p:attrName>ppt_h</p:attrName>
                                        </p:attrNameLst>
                                      </p:cBhvr>
                                      <p:tavLst>
                                        <p:tav tm="0">
                                          <p:val>
                                            <p:strVal val="4*#ppt_h"/>
                                          </p:val>
                                        </p:tav>
                                        <p:tav tm="100000">
                                          <p:val>
                                            <p:strVal val="#ppt_h"/>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48492"/>
                                        </p:tgtEl>
                                        <p:attrNameLst>
                                          <p:attrName>style.visibility</p:attrName>
                                        </p:attrNameLst>
                                      </p:cBhvr>
                                      <p:to>
                                        <p:strVal val="visible"/>
                                      </p:to>
                                    </p:set>
                                    <p:animEffect transition="in" filter="wipe(left)">
                                      <p:cBhvr>
                                        <p:cTn id="11" dur="500"/>
                                        <p:tgtEl>
                                          <p:spTgt spid="148492"/>
                                        </p:tgtEl>
                                      </p:cBhvr>
                                    </p:animEffect>
                                  </p:childTnLst>
                                </p:cTn>
                              </p:par>
                              <p:par>
                                <p:cTn id="12" presetID="2" presetClass="entr" presetSubtype="2" fill="hold" nodeType="withEffect">
                                  <p:stCondLst>
                                    <p:cond delay="0"/>
                                  </p:stCondLst>
                                  <p:childTnLst>
                                    <p:set>
                                      <p:cBhvr>
                                        <p:cTn id="13" dur="1" fill="hold">
                                          <p:stCondLst>
                                            <p:cond delay="0"/>
                                          </p:stCondLst>
                                        </p:cTn>
                                        <p:tgtEl>
                                          <p:spTgt spid="148502"/>
                                        </p:tgtEl>
                                        <p:attrNameLst>
                                          <p:attrName>style.visibility</p:attrName>
                                        </p:attrNameLst>
                                      </p:cBhvr>
                                      <p:to>
                                        <p:strVal val="visible"/>
                                      </p:to>
                                    </p:set>
                                    <p:anim calcmode="lin" valueType="num">
                                      <p:cBhvr additive="base">
                                        <p:cTn id="14" dur="500" fill="hold"/>
                                        <p:tgtEl>
                                          <p:spTgt spid="148502"/>
                                        </p:tgtEl>
                                        <p:attrNameLst>
                                          <p:attrName>ppt_x</p:attrName>
                                        </p:attrNameLst>
                                      </p:cBhvr>
                                      <p:tavLst>
                                        <p:tav tm="0">
                                          <p:val>
                                            <p:strVal val="1+#ppt_w/2"/>
                                          </p:val>
                                        </p:tav>
                                        <p:tav tm="100000">
                                          <p:val>
                                            <p:strVal val="#ppt_x"/>
                                          </p:val>
                                        </p:tav>
                                      </p:tavLst>
                                    </p:anim>
                                    <p:anim calcmode="lin" valueType="num">
                                      <p:cBhvr additive="base">
                                        <p:cTn id="15" dur="500" fill="hold"/>
                                        <p:tgtEl>
                                          <p:spTgt spid="148502"/>
                                        </p:tgtEl>
                                        <p:attrNameLst>
                                          <p:attrName>ppt_y</p:attrName>
                                        </p:attrNameLst>
                                      </p:cBhvr>
                                      <p:tavLst>
                                        <p:tav tm="0">
                                          <p:val>
                                            <p:strVal val="#ppt_y"/>
                                          </p:val>
                                        </p:tav>
                                        <p:tav tm="100000">
                                          <p:val>
                                            <p:strVal val="#ppt_y"/>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148483"/>
                                        </p:tgtEl>
                                        <p:attrNameLst>
                                          <p:attrName>style.visibility</p:attrName>
                                        </p:attrNameLst>
                                      </p:cBhvr>
                                      <p:to>
                                        <p:strVal val="visible"/>
                                      </p:to>
                                    </p:set>
                                    <p:anim calcmode="lin" valueType="num">
                                      <p:cBhvr>
                                        <p:cTn id="18" dur="500" fill="hold"/>
                                        <p:tgtEl>
                                          <p:spTgt spid="148483"/>
                                        </p:tgtEl>
                                        <p:attrNameLst>
                                          <p:attrName>ppt_w</p:attrName>
                                        </p:attrNameLst>
                                      </p:cBhvr>
                                      <p:tavLst>
                                        <p:tav tm="0">
                                          <p:val>
                                            <p:fltVal val="0"/>
                                          </p:val>
                                        </p:tav>
                                        <p:tav tm="100000">
                                          <p:val>
                                            <p:strVal val="#ppt_w"/>
                                          </p:val>
                                        </p:tav>
                                      </p:tavLst>
                                    </p:anim>
                                    <p:anim calcmode="lin" valueType="num">
                                      <p:cBhvr>
                                        <p:cTn id="19" dur="500" fill="hold"/>
                                        <p:tgtEl>
                                          <p:spTgt spid="148483"/>
                                        </p:tgtEl>
                                        <p:attrNameLst>
                                          <p:attrName>ppt_h</p:attrName>
                                        </p:attrNameLst>
                                      </p:cBhvr>
                                      <p:tavLst>
                                        <p:tav tm="0">
                                          <p:val>
                                            <p:fltVal val="0"/>
                                          </p:val>
                                        </p:tav>
                                        <p:tav tm="100000">
                                          <p:val>
                                            <p:strVal val="#ppt_h"/>
                                          </p:val>
                                        </p:tav>
                                      </p:tavLst>
                                    </p:anim>
                                  </p:childTnLst>
                                </p:cTn>
                              </p:par>
                              <p:par>
                                <p:cTn id="20" presetID="18" presetClass="entr" presetSubtype="3" fill="hold" grpId="0" nodeType="withEffect">
                                  <p:stCondLst>
                                    <p:cond delay="0"/>
                                  </p:stCondLst>
                                  <p:childTnLst>
                                    <p:set>
                                      <p:cBhvr>
                                        <p:cTn id="21" dur="1" fill="hold">
                                          <p:stCondLst>
                                            <p:cond delay="0"/>
                                          </p:stCondLst>
                                        </p:cTn>
                                        <p:tgtEl>
                                          <p:spTgt spid="148491"/>
                                        </p:tgtEl>
                                        <p:attrNameLst>
                                          <p:attrName>style.visibility</p:attrName>
                                        </p:attrNameLst>
                                      </p:cBhvr>
                                      <p:to>
                                        <p:strVal val="visible"/>
                                      </p:to>
                                    </p:set>
                                    <p:animEffect transition="in" filter="strips(upRight)">
                                      <p:cBhvr>
                                        <p:cTn id="22" dur="500"/>
                                        <p:tgtEl>
                                          <p:spTgt spid="148491"/>
                                        </p:tgtEl>
                                      </p:cBhvr>
                                    </p:animEffect>
                                  </p:childTnLst>
                                </p:cTn>
                              </p:par>
                              <p:par>
                                <p:cTn id="23" presetID="23" presetClass="entr" presetSubtype="16" fill="hold" nodeType="withEffect">
                                  <p:stCondLst>
                                    <p:cond delay="0"/>
                                  </p:stCondLst>
                                  <p:childTnLst>
                                    <p:set>
                                      <p:cBhvr>
                                        <p:cTn id="24" dur="1" fill="hold">
                                          <p:stCondLst>
                                            <p:cond delay="0"/>
                                          </p:stCondLst>
                                        </p:cTn>
                                        <p:tgtEl>
                                          <p:spTgt spid="148496"/>
                                        </p:tgtEl>
                                        <p:attrNameLst>
                                          <p:attrName>style.visibility</p:attrName>
                                        </p:attrNameLst>
                                      </p:cBhvr>
                                      <p:to>
                                        <p:strVal val="visible"/>
                                      </p:to>
                                    </p:set>
                                    <p:anim calcmode="lin" valueType="num">
                                      <p:cBhvr>
                                        <p:cTn id="25" dur="500" fill="hold"/>
                                        <p:tgtEl>
                                          <p:spTgt spid="148496"/>
                                        </p:tgtEl>
                                        <p:attrNameLst>
                                          <p:attrName>ppt_w</p:attrName>
                                        </p:attrNameLst>
                                      </p:cBhvr>
                                      <p:tavLst>
                                        <p:tav tm="0">
                                          <p:val>
                                            <p:fltVal val="0"/>
                                          </p:val>
                                        </p:tav>
                                        <p:tav tm="100000">
                                          <p:val>
                                            <p:strVal val="#ppt_w"/>
                                          </p:val>
                                        </p:tav>
                                      </p:tavLst>
                                    </p:anim>
                                    <p:anim calcmode="lin" valueType="num">
                                      <p:cBhvr>
                                        <p:cTn id="26" dur="500" fill="hold"/>
                                        <p:tgtEl>
                                          <p:spTgt spid="148496"/>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48482"/>
                                        </p:tgtEl>
                                        <p:attrNameLst>
                                          <p:attrName>style.visibility</p:attrName>
                                        </p:attrNameLst>
                                      </p:cBhvr>
                                      <p:to>
                                        <p:strVal val="visible"/>
                                      </p:to>
                                    </p:set>
                                    <p:anim calcmode="lin" valueType="num">
                                      <p:cBhvr>
                                        <p:cTn id="29" dur="500" fill="hold"/>
                                        <p:tgtEl>
                                          <p:spTgt spid="148482"/>
                                        </p:tgtEl>
                                        <p:attrNameLst>
                                          <p:attrName>ppt_w</p:attrName>
                                        </p:attrNameLst>
                                      </p:cBhvr>
                                      <p:tavLst>
                                        <p:tav tm="0">
                                          <p:val>
                                            <p:fltVal val="0"/>
                                          </p:val>
                                        </p:tav>
                                        <p:tav tm="100000">
                                          <p:val>
                                            <p:strVal val="#ppt_w"/>
                                          </p:val>
                                        </p:tav>
                                      </p:tavLst>
                                    </p:anim>
                                    <p:anim calcmode="lin" valueType="num">
                                      <p:cBhvr>
                                        <p:cTn id="30" dur="500" fill="hold"/>
                                        <p:tgtEl>
                                          <p:spTgt spid="148482"/>
                                        </p:tgtEl>
                                        <p:attrNameLst>
                                          <p:attrName>ppt_h</p:attrName>
                                        </p:attrNameLst>
                                      </p:cBhvr>
                                      <p:tavLst>
                                        <p:tav tm="0">
                                          <p:val>
                                            <p:fltVal val="0"/>
                                          </p:val>
                                        </p:tav>
                                        <p:tav tm="100000">
                                          <p:val>
                                            <p:strVal val="#ppt_h"/>
                                          </p:val>
                                        </p:tav>
                                      </p:tavLst>
                                    </p:anim>
                                  </p:childTnLst>
                                </p:cTn>
                              </p:par>
                              <p:par>
                                <p:cTn id="31" presetID="18" presetClass="entr" presetSubtype="12" fill="hold" grpId="0" nodeType="withEffect">
                                  <p:stCondLst>
                                    <p:cond delay="0"/>
                                  </p:stCondLst>
                                  <p:childTnLst>
                                    <p:set>
                                      <p:cBhvr>
                                        <p:cTn id="32" dur="1" fill="hold">
                                          <p:stCondLst>
                                            <p:cond delay="0"/>
                                          </p:stCondLst>
                                        </p:cTn>
                                        <p:tgtEl>
                                          <p:spTgt spid="148490"/>
                                        </p:tgtEl>
                                        <p:attrNameLst>
                                          <p:attrName>style.visibility</p:attrName>
                                        </p:attrNameLst>
                                      </p:cBhvr>
                                      <p:to>
                                        <p:strVal val="visible"/>
                                      </p:to>
                                    </p:set>
                                    <p:animEffect transition="in" filter="strips(downLeft)">
                                      <p:cBhvr>
                                        <p:cTn id="33" dur="500"/>
                                        <p:tgtEl>
                                          <p:spTgt spid="148490"/>
                                        </p:tgtEl>
                                      </p:cBhvr>
                                    </p:animEffect>
                                  </p:childTnLst>
                                </p:cTn>
                              </p:par>
                              <p:par>
                                <p:cTn id="34" presetID="2" presetClass="entr" presetSubtype="8" fill="hold" nodeType="withEffect">
                                  <p:stCondLst>
                                    <p:cond delay="0"/>
                                  </p:stCondLst>
                                  <p:childTnLst>
                                    <p:set>
                                      <p:cBhvr>
                                        <p:cTn id="35" dur="1" fill="hold">
                                          <p:stCondLst>
                                            <p:cond delay="0"/>
                                          </p:stCondLst>
                                        </p:cTn>
                                        <p:tgtEl>
                                          <p:spTgt spid="148514"/>
                                        </p:tgtEl>
                                        <p:attrNameLst>
                                          <p:attrName>style.visibility</p:attrName>
                                        </p:attrNameLst>
                                      </p:cBhvr>
                                      <p:to>
                                        <p:strVal val="visible"/>
                                      </p:to>
                                    </p:set>
                                    <p:anim calcmode="lin" valueType="num">
                                      <p:cBhvr additive="base">
                                        <p:cTn id="36" dur="500" fill="hold"/>
                                        <p:tgtEl>
                                          <p:spTgt spid="148514"/>
                                        </p:tgtEl>
                                        <p:attrNameLst>
                                          <p:attrName>ppt_x</p:attrName>
                                        </p:attrNameLst>
                                      </p:cBhvr>
                                      <p:tavLst>
                                        <p:tav tm="0">
                                          <p:val>
                                            <p:strVal val="0-#ppt_w/2"/>
                                          </p:val>
                                        </p:tav>
                                        <p:tav tm="100000">
                                          <p:val>
                                            <p:strVal val="#ppt_x"/>
                                          </p:val>
                                        </p:tav>
                                      </p:tavLst>
                                    </p:anim>
                                    <p:anim calcmode="lin" valueType="num">
                                      <p:cBhvr additive="base">
                                        <p:cTn id="37" dur="500" fill="hold"/>
                                        <p:tgtEl>
                                          <p:spTgt spid="148514"/>
                                        </p:tgtEl>
                                        <p:attrNameLst>
                                          <p:attrName>ppt_y</p:attrName>
                                        </p:attrNameLst>
                                      </p:cBhvr>
                                      <p:tavLst>
                                        <p:tav tm="0">
                                          <p:val>
                                            <p:strVal val="#ppt_y"/>
                                          </p:val>
                                        </p:tav>
                                        <p:tav tm="100000">
                                          <p:val>
                                            <p:strVal val="#ppt_y"/>
                                          </p:val>
                                        </p:tav>
                                      </p:tavLst>
                                    </p:anim>
                                  </p:childTnLst>
                                </p:cTn>
                              </p:par>
                              <p:par>
                                <p:cTn id="38" presetID="17" presetClass="entr" presetSubtype="10" fill="hold" grpId="0" nodeType="withEffect">
                                  <p:stCondLst>
                                    <p:cond delay="0"/>
                                  </p:stCondLst>
                                  <p:iterate type="lt">
                                    <p:tmPct val="100000"/>
                                  </p:iterate>
                                  <p:childTnLst>
                                    <p:set>
                                      <p:cBhvr>
                                        <p:cTn id="39" dur="1" fill="hold">
                                          <p:stCondLst>
                                            <p:cond delay="0"/>
                                          </p:stCondLst>
                                        </p:cTn>
                                        <p:tgtEl>
                                          <p:spTgt spid="148481"/>
                                        </p:tgtEl>
                                        <p:attrNameLst>
                                          <p:attrName>style.visibility</p:attrName>
                                        </p:attrNameLst>
                                      </p:cBhvr>
                                      <p:to>
                                        <p:strVal val="visible"/>
                                      </p:to>
                                    </p:set>
                                    <p:anim calcmode="lin" valueType="num">
                                      <p:cBhvr>
                                        <p:cTn id="40" dur="75" fill="hold"/>
                                        <p:tgtEl>
                                          <p:spTgt spid="148481"/>
                                        </p:tgtEl>
                                        <p:attrNameLst>
                                          <p:attrName>ppt_w</p:attrName>
                                        </p:attrNameLst>
                                      </p:cBhvr>
                                      <p:tavLst>
                                        <p:tav tm="0">
                                          <p:val>
                                            <p:fltVal val="0"/>
                                          </p:val>
                                        </p:tav>
                                        <p:tav tm="100000">
                                          <p:val>
                                            <p:strVal val="#ppt_w"/>
                                          </p:val>
                                        </p:tav>
                                      </p:tavLst>
                                    </p:anim>
                                    <p:anim calcmode="lin" valueType="num">
                                      <p:cBhvr>
                                        <p:cTn id="41" dur="75" fill="hold"/>
                                        <p:tgtEl>
                                          <p:spTgt spid="148481"/>
                                        </p:tgtEl>
                                        <p:attrNameLst>
                                          <p:attrName>ppt_h</p:attrName>
                                        </p:attrNameLst>
                                      </p:cBhvr>
                                      <p:tavLst>
                                        <p:tav tm="0">
                                          <p:val>
                                            <p:strVal val="#ppt_h"/>
                                          </p:val>
                                        </p:tav>
                                        <p:tav tm="100000">
                                          <p:val>
                                            <p:strVal val="#ppt_h"/>
                                          </p:val>
                                        </p:tav>
                                      </p:tavLst>
                                    </p:anim>
                                  </p:childTnLst>
                                </p:cTn>
                              </p:par>
                              <p:par>
                                <p:cTn id="42" presetID="17" presetClass="entr" presetSubtype="8" fill="hold" nodeType="withEffect">
                                  <p:stCondLst>
                                    <p:cond delay="0"/>
                                  </p:stCondLst>
                                  <p:childTnLst>
                                    <p:set>
                                      <p:cBhvr>
                                        <p:cTn id="43" dur="1" fill="hold">
                                          <p:stCondLst>
                                            <p:cond delay="0"/>
                                          </p:stCondLst>
                                        </p:cTn>
                                        <p:tgtEl>
                                          <p:spTgt spid="148519"/>
                                        </p:tgtEl>
                                        <p:attrNameLst>
                                          <p:attrName>style.visibility</p:attrName>
                                        </p:attrNameLst>
                                      </p:cBhvr>
                                      <p:to>
                                        <p:strVal val="visible"/>
                                      </p:to>
                                    </p:set>
                                    <p:anim calcmode="lin" valueType="num">
                                      <p:cBhvr>
                                        <p:cTn id="44" dur="500" fill="hold"/>
                                        <p:tgtEl>
                                          <p:spTgt spid="148519"/>
                                        </p:tgtEl>
                                        <p:attrNameLst>
                                          <p:attrName>ppt_x</p:attrName>
                                        </p:attrNameLst>
                                      </p:cBhvr>
                                      <p:tavLst>
                                        <p:tav tm="0">
                                          <p:val>
                                            <p:strVal val="#ppt_x-#ppt_w/2"/>
                                          </p:val>
                                        </p:tav>
                                        <p:tav tm="100000">
                                          <p:val>
                                            <p:strVal val="#ppt_x"/>
                                          </p:val>
                                        </p:tav>
                                      </p:tavLst>
                                    </p:anim>
                                    <p:anim calcmode="lin" valueType="num">
                                      <p:cBhvr>
                                        <p:cTn id="45" dur="500" fill="hold"/>
                                        <p:tgtEl>
                                          <p:spTgt spid="148519"/>
                                        </p:tgtEl>
                                        <p:attrNameLst>
                                          <p:attrName>ppt_y</p:attrName>
                                        </p:attrNameLst>
                                      </p:cBhvr>
                                      <p:tavLst>
                                        <p:tav tm="0">
                                          <p:val>
                                            <p:strVal val="#ppt_y"/>
                                          </p:val>
                                        </p:tav>
                                        <p:tav tm="100000">
                                          <p:val>
                                            <p:strVal val="#ppt_y"/>
                                          </p:val>
                                        </p:tav>
                                      </p:tavLst>
                                    </p:anim>
                                    <p:anim calcmode="lin" valueType="num">
                                      <p:cBhvr>
                                        <p:cTn id="46" dur="500" fill="hold"/>
                                        <p:tgtEl>
                                          <p:spTgt spid="148519"/>
                                        </p:tgtEl>
                                        <p:attrNameLst>
                                          <p:attrName>ppt_w</p:attrName>
                                        </p:attrNameLst>
                                      </p:cBhvr>
                                      <p:tavLst>
                                        <p:tav tm="0">
                                          <p:val>
                                            <p:fltVal val="0"/>
                                          </p:val>
                                        </p:tav>
                                        <p:tav tm="100000">
                                          <p:val>
                                            <p:strVal val="#ppt_w"/>
                                          </p:val>
                                        </p:tav>
                                      </p:tavLst>
                                    </p:anim>
                                    <p:anim calcmode="lin" valueType="num">
                                      <p:cBhvr>
                                        <p:cTn id="47" dur="500" fill="hold"/>
                                        <p:tgtEl>
                                          <p:spTgt spid="148519"/>
                                        </p:tgtEl>
                                        <p:attrNameLst>
                                          <p:attrName>ppt_h</p:attrName>
                                        </p:attrNameLst>
                                      </p:cBhvr>
                                      <p:tavLst>
                                        <p:tav tm="0">
                                          <p:val>
                                            <p:strVal val="#ppt_h"/>
                                          </p:val>
                                        </p:tav>
                                        <p:tav tm="100000">
                                          <p:val>
                                            <p:strVal val="#ppt_h"/>
                                          </p:val>
                                        </p:tav>
                                      </p:tavLst>
                                    </p:anim>
                                  </p:childTnLst>
                                </p:cTn>
                              </p:par>
                              <p:par>
                                <p:cTn id="48" presetID="22" presetClass="entr" presetSubtype="2" fill="hold" grpId="0" nodeType="withEffect">
                                  <p:stCondLst>
                                    <p:cond delay="0"/>
                                  </p:stCondLst>
                                  <p:childTnLst>
                                    <p:set>
                                      <p:cBhvr>
                                        <p:cTn id="49" dur="1" fill="hold">
                                          <p:stCondLst>
                                            <p:cond delay="0"/>
                                          </p:stCondLst>
                                        </p:cTn>
                                        <p:tgtEl>
                                          <p:spTgt spid="148489"/>
                                        </p:tgtEl>
                                        <p:attrNameLst>
                                          <p:attrName>style.visibility</p:attrName>
                                        </p:attrNameLst>
                                      </p:cBhvr>
                                      <p:to>
                                        <p:strVal val="visible"/>
                                      </p:to>
                                    </p:set>
                                    <p:animEffect transition="in" filter="wipe(right)">
                                      <p:cBhvr>
                                        <p:cTn id="50" dur="500"/>
                                        <p:tgtEl>
                                          <p:spTgt spid="148489"/>
                                        </p:tgtEl>
                                      </p:cBhvr>
                                    </p:animEffect>
                                  </p:childTnLst>
                                </p:cTn>
                              </p:par>
                              <p:par>
                                <p:cTn id="51" presetID="23" presetClass="entr" presetSubtype="16" fill="hold" nodeType="withEffect">
                                  <p:stCondLst>
                                    <p:cond delay="0"/>
                                  </p:stCondLst>
                                  <p:childTnLst>
                                    <p:set>
                                      <p:cBhvr>
                                        <p:cTn id="52" dur="1" fill="hold">
                                          <p:stCondLst>
                                            <p:cond delay="0"/>
                                          </p:stCondLst>
                                        </p:cTn>
                                        <p:tgtEl>
                                          <p:spTgt spid="148508"/>
                                        </p:tgtEl>
                                        <p:attrNameLst>
                                          <p:attrName>style.visibility</p:attrName>
                                        </p:attrNameLst>
                                      </p:cBhvr>
                                      <p:to>
                                        <p:strVal val="visible"/>
                                      </p:to>
                                    </p:set>
                                    <p:anim calcmode="lin" valueType="num">
                                      <p:cBhvr>
                                        <p:cTn id="53" dur="500" fill="hold"/>
                                        <p:tgtEl>
                                          <p:spTgt spid="148508"/>
                                        </p:tgtEl>
                                        <p:attrNameLst>
                                          <p:attrName>ppt_w</p:attrName>
                                        </p:attrNameLst>
                                      </p:cBhvr>
                                      <p:tavLst>
                                        <p:tav tm="0">
                                          <p:val>
                                            <p:fltVal val="0"/>
                                          </p:val>
                                        </p:tav>
                                        <p:tav tm="100000">
                                          <p:val>
                                            <p:strVal val="#ppt_w"/>
                                          </p:val>
                                        </p:tav>
                                      </p:tavLst>
                                    </p:anim>
                                    <p:anim calcmode="lin" valueType="num">
                                      <p:cBhvr>
                                        <p:cTn id="54" dur="500" fill="hold"/>
                                        <p:tgtEl>
                                          <p:spTgt spid="148508"/>
                                        </p:tgtEl>
                                        <p:attrNameLst>
                                          <p:attrName>ppt_h</p:attrName>
                                        </p:attrNameLst>
                                      </p:cBhvr>
                                      <p:tavLst>
                                        <p:tav tm="0">
                                          <p:val>
                                            <p:fltVal val="0"/>
                                          </p:val>
                                        </p:tav>
                                        <p:tav tm="100000">
                                          <p:val>
                                            <p:strVal val="#ppt_h"/>
                                          </p:val>
                                        </p:tav>
                                      </p:tavLst>
                                    </p:anim>
                                  </p:childTnLst>
                                </p:cTn>
                              </p:par>
                              <p:par>
                                <p:cTn id="55" presetID="22" presetClass="entr" presetSubtype="8" fill="hold" grpId="0" nodeType="withEffect">
                                  <p:stCondLst>
                                    <p:cond delay="0"/>
                                  </p:stCondLst>
                                  <p:childTnLst>
                                    <p:set>
                                      <p:cBhvr>
                                        <p:cTn id="56" dur="1" fill="hold">
                                          <p:stCondLst>
                                            <p:cond delay="0"/>
                                          </p:stCondLst>
                                        </p:cTn>
                                        <p:tgtEl>
                                          <p:spTgt spid="148518"/>
                                        </p:tgtEl>
                                        <p:attrNameLst>
                                          <p:attrName>style.visibility</p:attrName>
                                        </p:attrNameLst>
                                      </p:cBhvr>
                                      <p:to>
                                        <p:strVal val="visible"/>
                                      </p:to>
                                    </p:set>
                                    <p:animEffect transition="in" filter="wipe(left)">
                                      <p:cBhvr>
                                        <p:cTn id="57" dur="500"/>
                                        <p:tgtEl>
                                          <p:spTgt spid="14851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48517"/>
                                        </p:tgtEl>
                                        <p:attrNameLst>
                                          <p:attrName>style.visibility</p:attrName>
                                        </p:attrNameLst>
                                      </p:cBhvr>
                                      <p:to>
                                        <p:strVal val="visible"/>
                                      </p:to>
                                    </p:set>
                                    <p:animEffect transition="in" filter="wipe(left)">
                                      <p:cBhvr>
                                        <p:cTn id="60" dur="500"/>
                                        <p:tgtEl>
                                          <p:spTgt spid="148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1" grpId="0" animBg="1"/>
      <p:bldP spid="148482" grpId="0" animBg="1"/>
      <p:bldP spid="148483" grpId="0" animBg="1"/>
      <p:bldP spid="148484" grpId="0" animBg="1"/>
      <p:bldP spid="148489" grpId="0" animBg="1"/>
      <p:bldP spid="148490" grpId="0" animBg="1"/>
      <p:bldP spid="148491" grpId="0" animBg="1"/>
      <p:bldP spid="148492" grpId="0" animBg="1"/>
      <p:bldP spid="148517" grpId="0" autoUpdateAnimBg="0"/>
      <p:bldP spid="1485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03</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fontScale="85000" lnSpcReduction="20000"/>
          </a:bodyPr>
          <a:lstStyle/>
          <a:p>
            <a:pPr algn="r">
              <a:defRPr/>
            </a:pPr>
            <a:r>
              <a:rPr lang="en-US" altLang="zh-CN" sz="4800" dirty="0">
                <a:solidFill>
                  <a:schemeClr val="accent1">
                    <a:lumMod val="75000"/>
                  </a:schemeClr>
                </a:solidFill>
              </a:rPr>
              <a:t>Experience And Application Area</a:t>
            </a:r>
            <a:endParaRPr lang="zh-CN" altLang="en-US" sz="4800" dirty="0">
              <a:solidFill>
                <a:schemeClr val="accent1">
                  <a:lumMod val="75000"/>
                </a:schemeClr>
              </a:solidFill>
            </a:endParaRPr>
          </a:p>
          <a:p>
            <a:pPr algn="r">
              <a:defRPr/>
            </a:pPr>
            <a:endParaRPr lang="zh-CN" altLang="en-US" sz="4800" dirty="0">
              <a:solidFill>
                <a:schemeClr val="accent1">
                  <a:lumMod val="75000"/>
                </a:schemeClr>
              </a:solidFill>
            </a:endParaRP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310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68116" y="3667280"/>
            <a:ext cx="2110089" cy="659155"/>
          </a:xfrm>
          <a:prstGeom prst="rect">
            <a:avLst/>
          </a:prstGeom>
          <a:noFill/>
        </p:spPr>
        <p:txBody>
          <a:bodyPr wrap="square" lIns="0" tIns="0" rIns="0" bIns="0" rtlCol="0">
            <a:spAutoFit/>
          </a:bodyPr>
          <a:lstStyle/>
          <a:p>
            <a:pPr>
              <a:lnSpc>
                <a:spcPts val="1733"/>
              </a:lnSpc>
              <a:spcAft>
                <a:spcPts val="800"/>
              </a:spcAft>
            </a:pPr>
            <a:r>
              <a:rPr lang="en-US" altLang="zh-CN" dirty="0"/>
              <a:t>VR</a:t>
            </a:r>
            <a:r>
              <a:rPr lang="zh-CN" altLang="zh-CN" dirty="0"/>
              <a:t>的交互性和沉浸性</a:t>
            </a:r>
            <a:r>
              <a:rPr lang="zh-CN" altLang="en-US" dirty="0"/>
              <a:t>，能</a:t>
            </a:r>
            <a:r>
              <a:rPr lang="zh-CN" altLang="zh-CN" dirty="0"/>
              <a:t>在短时间内吸引用户的全部注意力</a:t>
            </a:r>
            <a:endParaRPr lang="en-US" sz="1067" dirty="0">
              <a:solidFill>
                <a:schemeClr val="bg2">
                  <a:lumMod val="25000"/>
                </a:schemeClr>
              </a:solidFill>
              <a:latin typeface="Lato" panose="020F0502020204030203" pitchFamily="34" charset="0"/>
            </a:endParaRPr>
          </a:p>
        </p:txBody>
      </p:sp>
      <p:sp>
        <p:nvSpPr>
          <p:cNvPr id="31" name="Freeform 27"/>
          <p:cNvSpPr>
            <a:spLocks noEditPoints="1"/>
          </p:cNvSpPr>
          <p:nvPr/>
        </p:nvSpPr>
        <p:spPr bwMode="auto">
          <a:xfrm>
            <a:off x="1005155" y="2329863"/>
            <a:ext cx="650876" cy="650876"/>
          </a:xfrm>
          <a:custGeom>
            <a:avLst/>
            <a:gdLst>
              <a:gd name="T0" fmla="*/ 0 w 188"/>
              <a:gd name="T1" fmla="*/ 8 h 187"/>
              <a:gd name="T2" fmla="*/ 3 w 188"/>
              <a:gd name="T3" fmla="*/ 3 h 187"/>
              <a:gd name="T4" fmla="*/ 9 w 188"/>
              <a:gd name="T5" fmla="*/ 0 h 187"/>
              <a:gd name="T6" fmla="*/ 180 w 188"/>
              <a:gd name="T7" fmla="*/ 0 h 187"/>
              <a:gd name="T8" fmla="*/ 185 w 188"/>
              <a:gd name="T9" fmla="*/ 3 h 187"/>
              <a:gd name="T10" fmla="*/ 188 w 188"/>
              <a:gd name="T11" fmla="*/ 8 h 187"/>
              <a:gd name="T12" fmla="*/ 188 w 188"/>
              <a:gd name="T13" fmla="*/ 147 h 187"/>
              <a:gd name="T14" fmla="*/ 185 w 188"/>
              <a:gd name="T15" fmla="*/ 153 h 187"/>
              <a:gd name="T16" fmla="*/ 180 w 188"/>
              <a:gd name="T17" fmla="*/ 156 h 187"/>
              <a:gd name="T18" fmla="*/ 113 w 188"/>
              <a:gd name="T19" fmla="*/ 156 h 187"/>
              <a:gd name="T20" fmla="*/ 116 w 188"/>
              <a:gd name="T21" fmla="*/ 180 h 187"/>
              <a:gd name="T22" fmla="*/ 121 w 188"/>
              <a:gd name="T23" fmla="*/ 186 h 187"/>
              <a:gd name="T24" fmla="*/ 121 w 188"/>
              <a:gd name="T25" fmla="*/ 186 h 187"/>
              <a:gd name="T26" fmla="*/ 120 w 188"/>
              <a:gd name="T27" fmla="*/ 187 h 187"/>
              <a:gd name="T28" fmla="*/ 117 w 188"/>
              <a:gd name="T29" fmla="*/ 187 h 187"/>
              <a:gd name="T30" fmla="*/ 116 w 188"/>
              <a:gd name="T31" fmla="*/ 187 h 187"/>
              <a:gd name="T32" fmla="*/ 73 w 188"/>
              <a:gd name="T33" fmla="*/ 187 h 187"/>
              <a:gd name="T34" fmla="*/ 67 w 188"/>
              <a:gd name="T35" fmla="*/ 186 h 187"/>
              <a:gd name="T36" fmla="*/ 67 w 188"/>
              <a:gd name="T37" fmla="*/ 186 h 187"/>
              <a:gd name="T38" fmla="*/ 72 w 188"/>
              <a:gd name="T39" fmla="*/ 180 h 187"/>
              <a:gd name="T40" fmla="*/ 75 w 188"/>
              <a:gd name="T41" fmla="*/ 156 h 187"/>
              <a:gd name="T42" fmla="*/ 9 w 188"/>
              <a:gd name="T43" fmla="*/ 156 h 187"/>
              <a:gd name="T44" fmla="*/ 3 w 188"/>
              <a:gd name="T45" fmla="*/ 153 h 187"/>
              <a:gd name="T46" fmla="*/ 0 w 188"/>
              <a:gd name="T47" fmla="*/ 147 h 187"/>
              <a:gd name="T48" fmla="*/ 0 w 188"/>
              <a:gd name="T49" fmla="*/ 8 h 187"/>
              <a:gd name="T50" fmla="*/ 11 w 188"/>
              <a:gd name="T51" fmla="*/ 117 h 187"/>
              <a:gd name="T52" fmla="*/ 177 w 188"/>
              <a:gd name="T53" fmla="*/ 117 h 187"/>
              <a:gd name="T54" fmla="*/ 177 w 188"/>
              <a:gd name="T55" fmla="*/ 11 h 187"/>
              <a:gd name="T56" fmla="*/ 11 w 188"/>
              <a:gd name="T57" fmla="*/ 11 h 187"/>
              <a:gd name="T58" fmla="*/ 11 w 188"/>
              <a:gd name="T59" fmla="*/ 117 h 187"/>
              <a:gd name="T60" fmla="*/ 90 w 188"/>
              <a:gd name="T61" fmla="*/ 130 h 187"/>
              <a:gd name="T62" fmla="*/ 89 w 188"/>
              <a:gd name="T63" fmla="*/ 134 h 187"/>
              <a:gd name="T64" fmla="*/ 90 w 188"/>
              <a:gd name="T65" fmla="*/ 138 h 187"/>
              <a:gd name="T66" fmla="*/ 94 w 188"/>
              <a:gd name="T67" fmla="*/ 139 h 187"/>
              <a:gd name="T68" fmla="*/ 98 w 188"/>
              <a:gd name="T69" fmla="*/ 138 h 187"/>
              <a:gd name="T70" fmla="*/ 99 w 188"/>
              <a:gd name="T71" fmla="*/ 134 h 187"/>
              <a:gd name="T72" fmla="*/ 98 w 188"/>
              <a:gd name="T73" fmla="*/ 130 h 187"/>
              <a:gd name="T74" fmla="*/ 94 w 188"/>
              <a:gd name="T75" fmla="*/ 129 h 187"/>
              <a:gd name="T76" fmla="*/ 90 w 188"/>
              <a:gd name="T77"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 h="187">
                <a:moveTo>
                  <a:pt x="0" y="8"/>
                </a:moveTo>
                <a:cubicBezTo>
                  <a:pt x="0" y="6"/>
                  <a:pt x="1" y="4"/>
                  <a:pt x="3" y="3"/>
                </a:cubicBezTo>
                <a:cubicBezTo>
                  <a:pt x="4" y="1"/>
                  <a:pt x="6" y="0"/>
                  <a:pt x="9" y="0"/>
                </a:cubicBezTo>
                <a:cubicBezTo>
                  <a:pt x="180" y="0"/>
                  <a:pt x="180" y="0"/>
                  <a:pt x="180" y="0"/>
                </a:cubicBezTo>
                <a:cubicBezTo>
                  <a:pt x="182" y="0"/>
                  <a:pt x="184" y="1"/>
                  <a:pt x="185" y="3"/>
                </a:cubicBezTo>
                <a:cubicBezTo>
                  <a:pt x="187" y="4"/>
                  <a:pt x="188" y="6"/>
                  <a:pt x="188" y="8"/>
                </a:cubicBezTo>
                <a:cubicBezTo>
                  <a:pt x="188" y="147"/>
                  <a:pt x="188" y="147"/>
                  <a:pt x="188" y="147"/>
                </a:cubicBezTo>
                <a:cubicBezTo>
                  <a:pt x="188" y="150"/>
                  <a:pt x="187" y="152"/>
                  <a:pt x="185" y="153"/>
                </a:cubicBezTo>
                <a:cubicBezTo>
                  <a:pt x="184" y="155"/>
                  <a:pt x="182" y="156"/>
                  <a:pt x="180" y="156"/>
                </a:cubicBezTo>
                <a:cubicBezTo>
                  <a:pt x="113" y="156"/>
                  <a:pt x="113" y="156"/>
                  <a:pt x="113" y="156"/>
                </a:cubicBezTo>
                <a:cubicBezTo>
                  <a:pt x="116" y="180"/>
                  <a:pt x="116" y="180"/>
                  <a:pt x="116" y="180"/>
                </a:cubicBezTo>
                <a:cubicBezTo>
                  <a:pt x="121" y="186"/>
                  <a:pt x="121" y="186"/>
                  <a:pt x="121" y="186"/>
                </a:cubicBezTo>
                <a:cubicBezTo>
                  <a:pt x="121" y="186"/>
                  <a:pt x="121" y="186"/>
                  <a:pt x="121" y="186"/>
                </a:cubicBezTo>
                <a:cubicBezTo>
                  <a:pt x="121" y="187"/>
                  <a:pt x="121" y="187"/>
                  <a:pt x="120" y="187"/>
                </a:cubicBezTo>
                <a:cubicBezTo>
                  <a:pt x="119" y="187"/>
                  <a:pt x="118" y="187"/>
                  <a:pt x="117" y="187"/>
                </a:cubicBezTo>
                <a:cubicBezTo>
                  <a:pt x="116" y="187"/>
                  <a:pt x="116" y="187"/>
                  <a:pt x="116" y="187"/>
                </a:cubicBezTo>
                <a:cubicBezTo>
                  <a:pt x="73" y="187"/>
                  <a:pt x="73" y="187"/>
                  <a:pt x="73" y="187"/>
                </a:cubicBezTo>
                <a:cubicBezTo>
                  <a:pt x="69" y="187"/>
                  <a:pt x="67" y="187"/>
                  <a:pt x="67" y="186"/>
                </a:cubicBezTo>
                <a:cubicBezTo>
                  <a:pt x="67" y="186"/>
                  <a:pt x="67" y="186"/>
                  <a:pt x="67" y="186"/>
                </a:cubicBezTo>
                <a:cubicBezTo>
                  <a:pt x="72" y="180"/>
                  <a:pt x="72" y="180"/>
                  <a:pt x="72" y="180"/>
                </a:cubicBezTo>
                <a:cubicBezTo>
                  <a:pt x="75" y="156"/>
                  <a:pt x="75" y="156"/>
                  <a:pt x="75" y="156"/>
                </a:cubicBezTo>
                <a:cubicBezTo>
                  <a:pt x="9" y="156"/>
                  <a:pt x="9" y="156"/>
                  <a:pt x="9" y="156"/>
                </a:cubicBezTo>
                <a:cubicBezTo>
                  <a:pt x="6" y="156"/>
                  <a:pt x="4" y="155"/>
                  <a:pt x="3" y="153"/>
                </a:cubicBezTo>
                <a:cubicBezTo>
                  <a:pt x="1" y="152"/>
                  <a:pt x="0" y="150"/>
                  <a:pt x="0" y="147"/>
                </a:cubicBezTo>
                <a:lnTo>
                  <a:pt x="0" y="8"/>
                </a:lnTo>
                <a:close/>
                <a:moveTo>
                  <a:pt x="11" y="117"/>
                </a:moveTo>
                <a:cubicBezTo>
                  <a:pt x="177" y="117"/>
                  <a:pt x="177" y="117"/>
                  <a:pt x="177" y="117"/>
                </a:cubicBezTo>
                <a:cubicBezTo>
                  <a:pt x="177" y="11"/>
                  <a:pt x="177" y="11"/>
                  <a:pt x="177" y="11"/>
                </a:cubicBezTo>
                <a:cubicBezTo>
                  <a:pt x="11" y="11"/>
                  <a:pt x="11" y="11"/>
                  <a:pt x="11" y="11"/>
                </a:cubicBezTo>
                <a:lnTo>
                  <a:pt x="11" y="117"/>
                </a:lnTo>
                <a:close/>
                <a:moveTo>
                  <a:pt x="90" y="130"/>
                </a:moveTo>
                <a:cubicBezTo>
                  <a:pt x="89" y="131"/>
                  <a:pt x="89" y="133"/>
                  <a:pt x="89" y="134"/>
                </a:cubicBezTo>
                <a:cubicBezTo>
                  <a:pt x="89" y="136"/>
                  <a:pt x="89" y="137"/>
                  <a:pt x="90" y="138"/>
                </a:cubicBezTo>
                <a:cubicBezTo>
                  <a:pt x="91" y="139"/>
                  <a:pt x="93" y="139"/>
                  <a:pt x="94" y="139"/>
                </a:cubicBezTo>
                <a:cubicBezTo>
                  <a:pt x="96" y="139"/>
                  <a:pt x="97" y="139"/>
                  <a:pt x="98" y="138"/>
                </a:cubicBezTo>
                <a:cubicBezTo>
                  <a:pt x="99" y="137"/>
                  <a:pt x="99" y="136"/>
                  <a:pt x="99" y="134"/>
                </a:cubicBezTo>
                <a:cubicBezTo>
                  <a:pt x="99" y="133"/>
                  <a:pt x="99" y="131"/>
                  <a:pt x="98" y="130"/>
                </a:cubicBezTo>
                <a:cubicBezTo>
                  <a:pt x="97" y="129"/>
                  <a:pt x="96" y="129"/>
                  <a:pt x="94" y="129"/>
                </a:cubicBezTo>
                <a:cubicBezTo>
                  <a:pt x="93" y="129"/>
                  <a:pt x="91" y="129"/>
                  <a:pt x="90" y="130"/>
                </a:cubicBezTo>
                <a:close/>
              </a:path>
            </a:pathLst>
          </a:custGeom>
          <a:solidFill>
            <a:srgbClr val="063D54"/>
          </a:solidFill>
          <a:ln>
            <a:noFill/>
          </a:ln>
        </p:spPr>
        <p:txBody>
          <a:bodyPr vert="horz" wrap="square" lIns="121920" tIns="60960" rIns="121920" bIns="60960" numCol="1" anchor="t" anchorCtr="0" compatLnSpc="1">
            <a:prstTxWarp prst="textNoShape">
              <a:avLst/>
            </a:prstTxWarp>
          </a:bodyPr>
          <a:lstStyle/>
          <a:p>
            <a:pPr algn="ctr"/>
            <a:endParaRPr lang="en-US" sz="2400" dirty="0"/>
          </a:p>
        </p:txBody>
      </p:sp>
      <p:cxnSp>
        <p:nvCxnSpPr>
          <p:cNvPr id="6" name="Straight Connector 5"/>
          <p:cNvCxnSpPr/>
          <p:nvPr/>
        </p:nvCxnSpPr>
        <p:spPr>
          <a:xfrm>
            <a:off x="365846" y="3417881"/>
            <a:ext cx="21146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619630" y="3667280"/>
            <a:ext cx="2110089" cy="1628651"/>
          </a:xfrm>
          <a:prstGeom prst="rect">
            <a:avLst/>
          </a:prstGeom>
          <a:noFill/>
        </p:spPr>
        <p:txBody>
          <a:bodyPr wrap="square" lIns="0" tIns="0" rIns="0" bIns="0" rtlCol="0">
            <a:spAutoFit/>
          </a:bodyPr>
          <a:lstStyle/>
          <a:p>
            <a:pPr>
              <a:lnSpc>
                <a:spcPts val="1733"/>
              </a:lnSpc>
              <a:spcAft>
                <a:spcPts val="800"/>
              </a:spcAft>
            </a:pPr>
            <a:r>
              <a:rPr lang="en-US" sz="1067" dirty="0">
                <a:solidFill>
                  <a:schemeClr val="bg2">
                    <a:lumMod val="25000"/>
                  </a:schemeClr>
                </a:solidFill>
                <a:latin typeface="Lato" panose="020F0502020204030203" pitchFamily="34" charset="0"/>
              </a:rPr>
              <a:t>Sed </a:t>
            </a:r>
            <a:r>
              <a:rPr lang="en-US" sz="1067" dirty="0" err="1">
                <a:solidFill>
                  <a:schemeClr val="bg2">
                    <a:lumMod val="25000"/>
                  </a:schemeClr>
                </a:solidFill>
                <a:latin typeface="Lato" panose="020F0502020204030203" pitchFamily="34" charset="0"/>
              </a:rPr>
              <a:t>ut</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perspiciatis</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unde</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omnis</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iste</a:t>
            </a:r>
            <a:r>
              <a:rPr lang="en-US" sz="1067" dirty="0">
                <a:solidFill>
                  <a:schemeClr val="bg2">
                    <a:lumMod val="25000"/>
                  </a:schemeClr>
                </a:solidFill>
                <a:latin typeface="Lato" panose="020F0502020204030203" pitchFamily="34" charset="0"/>
              </a:rPr>
              <a:t> natus error sit </a:t>
            </a:r>
            <a:r>
              <a:rPr lang="en-US" sz="1067" dirty="0" err="1">
                <a:solidFill>
                  <a:schemeClr val="bg2">
                    <a:lumMod val="25000"/>
                  </a:schemeClr>
                </a:solidFill>
                <a:latin typeface="Lato" panose="020F0502020204030203" pitchFamily="34" charset="0"/>
              </a:rPr>
              <a:t>volup</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tatem</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accus</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antium</a:t>
            </a:r>
            <a:r>
              <a:rPr lang="en-US" sz="1067" dirty="0">
                <a:solidFill>
                  <a:schemeClr val="bg2">
                    <a:lumMod val="25000"/>
                  </a:schemeClr>
                </a:solidFill>
                <a:latin typeface="Lato" panose="020F0502020204030203" pitchFamily="34" charset="0"/>
              </a:rPr>
              <a:t> dolor </a:t>
            </a:r>
            <a:r>
              <a:rPr lang="en-US" sz="1067" dirty="0" err="1">
                <a:solidFill>
                  <a:schemeClr val="bg2">
                    <a:lumMod val="25000"/>
                  </a:schemeClr>
                </a:solidFill>
                <a:latin typeface="Lato" panose="020F0502020204030203" pitchFamily="34" charset="0"/>
              </a:rPr>
              <a:t>emque</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lauda</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nt</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ium</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totam</a:t>
            </a:r>
            <a:r>
              <a:rPr lang="en-US" sz="1067" dirty="0">
                <a:solidFill>
                  <a:schemeClr val="bg2">
                    <a:lumMod val="25000"/>
                  </a:schemeClr>
                </a:solidFill>
                <a:latin typeface="Lato" panose="020F0502020204030203" pitchFamily="34" charset="0"/>
              </a:rPr>
              <a:t> rem </a:t>
            </a:r>
            <a:r>
              <a:rPr lang="en-US" sz="1067" dirty="0" err="1">
                <a:solidFill>
                  <a:schemeClr val="bg2">
                    <a:lumMod val="25000"/>
                  </a:schemeClr>
                </a:solidFill>
                <a:latin typeface="Lato" panose="020F0502020204030203" pitchFamily="34" charset="0"/>
              </a:rPr>
              <a:t>aperiam</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eaque</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ipsa</a:t>
            </a:r>
            <a:r>
              <a:rPr lang="en-US" sz="1067" dirty="0">
                <a:solidFill>
                  <a:schemeClr val="bg2">
                    <a:lumMod val="25000"/>
                  </a:schemeClr>
                </a:solidFill>
                <a:latin typeface="Lato" panose="020F0502020204030203" pitchFamily="34" charset="0"/>
              </a:rPr>
              <a:t> quae </a:t>
            </a:r>
            <a:r>
              <a:rPr lang="en-US" sz="1067" dirty="0" err="1">
                <a:solidFill>
                  <a:schemeClr val="bg2">
                    <a:lumMod val="25000"/>
                  </a:schemeClr>
                </a:solidFill>
                <a:latin typeface="Lato" panose="020F0502020204030203" pitchFamily="34" charset="0"/>
              </a:rPr>
              <a:t>ab</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illo</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inventore</a:t>
            </a:r>
            <a:r>
              <a:rPr lang="en-US" sz="1067" dirty="0">
                <a:solidFill>
                  <a:schemeClr val="bg2">
                    <a:lumMod val="25000"/>
                  </a:schemeClr>
                </a:solidFill>
                <a:latin typeface="Lato" panose="020F0502020204030203" pitchFamily="34" charset="0"/>
              </a:rPr>
              <a:t> very.</a:t>
            </a:r>
          </a:p>
          <a:p>
            <a:pPr>
              <a:lnSpc>
                <a:spcPts val="1733"/>
              </a:lnSpc>
              <a:spcAft>
                <a:spcPts val="800"/>
              </a:spcAft>
            </a:pPr>
            <a:r>
              <a:rPr lang="en-US" sz="1067" dirty="0" err="1">
                <a:solidFill>
                  <a:schemeClr val="bg2">
                    <a:lumMod val="25000"/>
                  </a:schemeClr>
                </a:solidFill>
                <a:latin typeface="Lato" panose="020F0502020204030203" pitchFamily="34" charset="0"/>
              </a:rPr>
              <a:t>Tatis</a:t>
            </a:r>
            <a:r>
              <a:rPr lang="en-US" sz="1067" dirty="0">
                <a:solidFill>
                  <a:schemeClr val="bg2">
                    <a:lumMod val="25000"/>
                  </a:schemeClr>
                </a:solidFill>
                <a:latin typeface="Lato" panose="020F0502020204030203" pitchFamily="34" charset="0"/>
              </a:rPr>
              <a:t> et quasi </a:t>
            </a:r>
            <a:r>
              <a:rPr lang="en-US" sz="1067" dirty="0" err="1">
                <a:solidFill>
                  <a:schemeClr val="bg2">
                    <a:lumMod val="25000"/>
                  </a:schemeClr>
                </a:solidFill>
                <a:latin typeface="Lato" panose="020F0502020204030203" pitchFamily="34" charset="0"/>
              </a:rPr>
              <a:t>architecto</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beatae</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vit</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ae</a:t>
            </a:r>
            <a:r>
              <a:rPr lang="en-US" sz="1067" dirty="0">
                <a:solidFill>
                  <a:schemeClr val="bg2">
                    <a:lumMod val="25000"/>
                  </a:schemeClr>
                </a:solidFill>
                <a:latin typeface="Lato" panose="020F0502020204030203" pitchFamily="34" charset="0"/>
              </a:rPr>
              <a:t> dicta </a:t>
            </a:r>
            <a:r>
              <a:rPr lang="en-US" sz="1067" dirty="0" err="1">
                <a:solidFill>
                  <a:schemeClr val="bg2">
                    <a:lumMod val="25000"/>
                  </a:schemeClr>
                </a:solidFill>
                <a:latin typeface="Lato" panose="020F0502020204030203" pitchFamily="34" charset="0"/>
              </a:rPr>
              <a:t>sunt</a:t>
            </a:r>
            <a:r>
              <a:rPr lang="en-US" sz="1067" dirty="0">
                <a:solidFill>
                  <a:schemeClr val="bg2">
                    <a:lumMod val="25000"/>
                  </a:schemeClr>
                </a:solidFill>
                <a:latin typeface="Lato" panose="020F0502020204030203" pitchFamily="34" charset="0"/>
              </a:rPr>
              <a:t> </a:t>
            </a:r>
            <a:r>
              <a:rPr lang="en-US" sz="1067" dirty="0" err="1">
                <a:solidFill>
                  <a:schemeClr val="bg2">
                    <a:lumMod val="25000"/>
                  </a:schemeClr>
                </a:solidFill>
                <a:latin typeface="Lato" panose="020F0502020204030203" pitchFamily="34" charset="0"/>
              </a:rPr>
              <a:t>explicabo</a:t>
            </a:r>
            <a:r>
              <a:rPr lang="en-US" sz="1067" dirty="0">
                <a:solidFill>
                  <a:schemeClr val="bg2">
                    <a:lumMod val="25000"/>
                  </a:schemeClr>
                </a:solidFill>
                <a:latin typeface="Lato" panose="020F0502020204030203" pitchFamily="34" charset="0"/>
              </a:rPr>
              <a:t>.  </a:t>
            </a:r>
          </a:p>
        </p:txBody>
      </p:sp>
      <p:sp>
        <p:nvSpPr>
          <p:cNvPr id="63" name="TextBox 62"/>
          <p:cNvSpPr txBox="1"/>
          <p:nvPr/>
        </p:nvSpPr>
        <p:spPr>
          <a:xfrm>
            <a:off x="3617359" y="3144863"/>
            <a:ext cx="2114631" cy="294953"/>
          </a:xfrm>
          <a:prstGeom prst="rect">
            <a:avLst/>
          </a:prstGeom>
          <a:noFill/>
        </p:spPr>
        <p:txBody>
          <a:bodyPr wrap="square" lIns="0" tIns="0" rIns="0" bIns="0" rtlCol="0">
            <a:spAutoFit/>
          </a:bodyPr>
          <a:lstStyle/>
          <a:p>
            <a:pPr algn="ctr">
              <a:lnSpc>
                <a:spcPts val="2267"/>
              </a:lnSpc>
              <a:spcAft>
                <a:spcPts val="800"/>
              </a:spcAft>
            </a:pPr>
            <a:r>
              <a:rPr lang="zh-CN" altLang="en-US" sz="1600" cap="all" spc="27" dirty="0">
                <a:solidFill>
                  <a:schemeClr val="accent1"/>
                </a:solidFill>
                <a:latin typeface="Lato" panose="020F0502020204030203" pitchFamily="34" charset="0"/>
              </a:rPr>
              <a:t>区域市场透析</a:t>
            </a:r>
          </a:p>
        </p:txBody>
      </p:sp>
      <p:cxnSp>
        <p:nvCxnSpPr>
          <p:cNvPr id="66" name="Straight Connector 65"/>
          <p:cNvCxnSpPr/>
          <p:nvPr/>
        </p:nvCxnSpPr>
        <p:spPr>
          <a:xfrm>
            <a:off x="3617359" y="3495832"/>
            <a:ext cx="21146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9383998" y="3793272"/>
            <a:ext cx="2110089" cy="441146"/>
          </a:xfrm>
          <a:prstGeom prst="rect">
            <a:avLst/>
          </a:prstGeom>
          <a:noFill/>
        </p:spPr>
        <p:txBody>
          <a:bodyPr wrap="square" lIns="0" tIns="0" rIns="0" bIns="0" rtlCol="0">
            <a:spAutoFit/>
          </a:bodyPr>
          <a:lstStyle/>
          <a:p>
            <a:pPr>
              <a:lnSpc>
                <a:spcPts val="1733"/>
              </a:lnSpc>
              <a:spcAft>
                <a:spcPts val="800"/>
              </a:spcAft>
            </a:pPr>
            <a:r>
              <a:rPr lang="zh-CN" altLang="en-US" dirty="0"/>
              <a:t>长时间的使用</a:t>
            </a:r>
            <a:r>
              <a:rPr lang="en-US" altLang="zh-CN" dirty="0"/>
              <a:t>VR</a:t>
            </a:r>
            <a:r>
              <a:rPr lang="zh-CN" altLang="en-US" dirty="0"/>
              <a:t>会感到眩晕和疲惫</a:t>
            </a:r>
            <a:endParaRPr lang="en-US" sz="1067" dirty="0">
              <a:solidFill>
                <a:schemeClr val="bg2">
                  <a:lumMod val="25000"/>
                </a:schemeClr>
              </a:solidFill>
              <a:latin typeface="Lato" panose="020F0502020204030203" pitchFamily="34" charset="0"/>
            </a:endParaRPr>
          </a:p>
        </p:txBody>
      </p:sp>
      <p:cxnSp>
        <p:nvCxnSpPr>
          <p:cNvPr id="71" name="Straight Connector 70"/>
          <p:cNvCxnSpPr/>
          <p:nvPr/>
        </p:nvCxnSpPr>
        <p:spPr>
          <a:xfrm>
            <a:off x="9329606" y="3466687"/>
            <a:ext cx="21146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Freeform 69"/>
          <p:cNvSpPr>
            <a:spLocks noEditPoints="1"/>
          </p:cNvSpPr>
          <p:nvPr/>
        </p:nvSpPr>
        <p:spPr bwMode="auto">
          <a:xfrm>
            <a:off x="10105356" y="2383423"/>
            <a:ext cx="563133" cy="563133"/>
          </a:xfrm>
          <a:custGeom>
            <a:avLst/>
            <a:gdLst>
              <a:gd name="T0" fmla="*/ 0 w 208"/>
              <a:gd name="T1" fmla="*/ 208 h 208"/>
              <a:gd name="T2" fmla="*/ 29 w 208"/>
              <a:gd name="T3" fmla="*/ 120 h 208"/>
              <a:gd name="T4" fmla="*/ 111 w 208"/>
              <a:gd name="T5" fmla="*/ 38 h 208"/>
              <a:gd name="T6" fmla="*/ 118 w 208"/>
              <a:gd name="T7" fmla="*/ 46 h 208"/>
              <a:gd name="T8" fmla="*/ 38 w 208"/>
              <a:gd name="T9" fmla="*/ 126 h 208"/>
              <a:gd name="T10" fmla="*/ 34 w 208"/>
              <a:gd name="T11" fmla="*/ 121 h 208"/>
              <a:gd name="T12" fmla="*/ 34 w 208"/>
              <a:gd name="T13" fmla="*/ 121 h 208"/>
              <a:gd name="T14" fmla="*/ 30 w 208"/>
              <a:gd name="T15" fmla="*/ 133 h 208"/>
              <a:gd name="T16" fmla="*/ 25 w 208"/>
              <a:gd name="T17" fmla="*/ 146 h 208"/>
              <a:gd name="T18" fmla="*/ 21 w 208"/>
              <a:gd name="T19" fmla="*/ 158 h 208"/>
              <a:gd name="T20" fmla="*/ 19 w 208"/>
              <a:gd name="T21" fmla="*/ 166 h 208"/>
              <a:gd name="T22" fmla="*/ 16 w 208"/>
              <a:gd name="T23" fmla="*/ 173 h 208"/>
              <a:gd name="T24" fmla="*/ 28 w 208"/>
              <a:gd name="T25" fmla="*/ 180 h 208"/>
              <a:gd name="T26" fmla="*/ 35 w 208"/>
              <a:gd name="T27" fmla="*/ 192 h 208"/>
              <a:gd name="T28" fmla="*/ 87 w 208"/>
              <a:gd name="T29" fmla="*/ 174 h 208"/>
              <a:gd name="T30" fmla="*/ 87 w 208"/>
              <a:gd name="T31" fmla="*/ 174 h 208"/>
              <a:gd name="T32" fmla="*/ 82 w 208"/>
              <a:gd name="T33" fmla="*/ 170 h 208"/>
              <a:gd name="T34" fmla="*/ 162 w 208"/>
              <a:gd name="T35" fmla="*/ 90 h 208"/>
              <a:gd name="T36" fmla="*/ 170 w 208"/>
              <a:gd name="T37" fmla="*/ 97 h 208"/>
              <a:gd name="T38" fmla="*/ 88 w 208"/>
              <a:gd name="T39" fmla="*/ 179 h 208"/>
              <a:gd name="T40" fmla="*/ 0 w 208"/>
              <a:gd name="T41" fmla="*/ 208 h 208"/>
              <a:gd name="T42" fmla="*/ 48 w 208"/>
              <a:gd name="T43" fmla="*/ 135 h 208"/>
              <a:gd name="T44" fmla="*/ 128 w 208"/>
              <a:gd name="T45" fmla="*/ 55 h 208"/>
              <a:gd name="T46" fmla="*/ 136 w 208"/>
              <a:gd name="T47" fmla="*/ 63 h 208"/>
              <a:gd name="T48" fmla="*/ 55 w 208"/>
              <a:gd name="T49" fmla="*/ 143 h 208"/>
              <a:gd name="T50" fmla="*/ 48 w 208"/>
              <a:gd name="T51" fmla="*/ 135 h 208"/>
              <a:gd name="T52" fmla="*/ 65 w 208"/>
              <a:gd name="T53" fmla="*/ 153 h 208"/>
              <a:gd name="T54" fmla="*/ 145 w 208"/>
              <a:gd name="T55" fmla="*/ 72 h 208"/>
              <a:gd name="T56" fmla="*/ 153 w 208"/>
              <a:gd name="T57" fmla="*/ 80 h 208"/>
              <a:gd name="T58" fmla="*/ 73 w 208"/>
              <a:gd name="T59" fmla="*/ 160 h 208"/>
              <a:gd name="T60" fmla="*/ 65 w 208"/>
              <a:gd name="T61" fmla="*/ 153 h 208"/>
              <a:gd name="T62" fmla="*/ 118 w 208"/>
              <a:gd name="T63" fmla="*/ 31 h 208"/>
              <a:gd name="T64" fmla="*/ 126 w 208"/>
              <a:gd name="T65" fmla="*/ 24 h 208"/>
              <a:gd name="T66" fmla="*/ 185 w 208"/>
              <a:gd name="T67" fmla="*/ 82 h 208"/>
              <a:gd name="T68" fmla="*/ 177 w 208"/>
              <a:gd name="T69" fmla="*/ 90 h 208"/>
              <a:gd name="T70" fmla="*/ 118 w 208"/>
              <a:gd name="T71" fmla="*/ 31 h 208"/>
              <a:gd name="T72" fmla="*/ 133 w 208"/>
              <a:gd name="T73" fmla="*/ 16 h 208"/>
              <a:gd name="T74" fmla="*/ 140 w 208"/>
              <a:gd name="T75" fmla="*/ 9 h 208"/>
              <a:gd name="T76" fmla="*/ 151 w 208"/>
              <a:gd name="T77" fmla="*/ 2 h 208"/>
              <a:gd name="T78" fmla="*/ 162 w 208"/>
              <a:gd name="T79" fmla="*/ 0 h 208"/>
              <a:gd name="T80" fmla="*/ 185 w 208"/>
              <a:gd name="T81" fmla="*/ 9 h 208"/>
              <a:gd name="T82" fmla="*/ 199 w 208"/>
              <a:gd name="T83" fmla="*/ 24 h 208"/>
              <a:gd name="T84" fmla="*/ 208 w 208"/>
              <a:gd name="T85" fmla="*/ 46 h 208"/>
              <a:gd name="T86" fmla="*/ 206 w 208"/>
              <a:gd name="T87" fmla="*/ 57 h 208"/>
              <a:gd name="T88" fmla="*/ 199 w 208"/>
              <a:gd name="T89" fmla="*/ 68 h 208"/>
              <a:gd name="T90" fmla="*/ 192 w 208"/>
              <a:gd name="T91" fmla="*/ 75 h 208"/>
              <a:gd name="T92" fmla="*/ 133 w 208"/>
              <a:gd name="T93" fmla="*/ 1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 h="208">
                <a:moveTo>
                  <a:pt x="0" y="208"/>
                </a:moveTo>
                <a:cubicBezTo>
                  <a:pt x="29" y="120"/>
                  <a:pt x="29" y="120"/>
                  <a:pt x="29" y="120"/>
                </a:cubicBezTo>
                <a:cubicBezTo>
                  <a:pt x="111" y="38"/>
                  <a:pt x="111" y="38"/>
                  <a:pt x="111" y="38"/>
                </a:cubicBezTo>
                <a:cubicBezTo>
                  <a:pt x="118" y="46"/>
                  <a:pt x="118" y="46"/>
                  <a:pt x="118" y="46"/>
                </a:cubicBezTo>
                <a:cubicBezTo>
                  <a:pt x="38" y="126"/>
                  <a:pt x="38" y="126"/>
                  <a:pt x="38" y="126"/>
                </a:cubicBezTo>
                <a:cubicBezTo>
                  <a:pt x="34" y="121"/>
                  <a:pt x="34" y="121"/>
                  <a:pt x="34" y="121"/>
                </a:cubicBezTo>
                <a:cubicBezTo>
                  <a:pt x="34" y="121"/>
                  <a:pt x="34" y="121"/>
                  <a:pt x="34" y="121"/>
                </a:cubicBezTo>
                <a:cubicBezTo>
                  <a:pt x="32" y="125"/>
                  <a:pt x="31" y="129"/>
                  <a:pt x="30" y="133"/>
                </a:cubicBezTo>
                <a:cubicBezTo>
                  <a:pt x="28" y="137"/>
                  <a:pt x="27" y="142"/>
                  <a:pt x="25" y="146"/>
                </a:cubicBezTo>
                <a:cubicBezTo>
                  <a:pt x="24" y="150"/>
                  <a:pt x="22" y="154"/>
                  <a:pt x="21" y="158"/>
                </a:cubicBezTo>
                <a:cubicBezTo>
                  <a:pt x="20" y="161"/>
                  <a:pt x="19" y="164"/>
                  <a:pt x="19" y="166"/>
                </a:cubicBezTo>
                <a:cubicBezTo>
                  <a:pt x="16" y="173"/>
                  <a:pt x="16" y="173"/>
                  <a:pt x="16" y="173"/>
                </a:cubicBezTo>
                <a:cubicBezTo>
                  <a:pt x="19" y="173"/>
                  <a:pt x="23" y="175"/>
                  <a:pt x="28" y="180"/>
                </a:cubicBezTo>
                <a:cubicBezTo>
                  <a:pt x="32" y="185"/>
                  <a:pt x="35" y="188"/>
                  <a:pt x="35" y="192"/>
                </a:cubicBezTo>
                <a:cubicBezTo>
                  <a:pt x="87" y="174"/>
                  <a:pt x="87" y="174"/>
                  <a:pt x="87" y="174"/>
                </a:cubicBezTo>
                <a:cubicBezTo>
                  <a:pt x="87" y="174"/>
                  <a:pt x="87" y="174"/>
                  <a:pt x="87" y="174"/>
                </a:cubicBezTo>
                <a:cubicBezTo>
                  <a:pt x="82" y="170"/>
                  <a:pt x="82" y="170"/>
                  <a:pt x="82" y="170"/>
                </a:cubicBezTo>
                <a:cubicBezTo>
                  <a:pt x="162" y="90"/>
                  <a:pt x="162" y="90"/>
                  <a:pt x="162" y="90"/>
                </a:cubicBezTo>
                <a:cubicBezTo>
                  <a:pt x="170" y="97"/>
                  <a:pt x="170" y="97"/>
                  <a:pt x="170" y="97"/>
                </a:cubicBezTo>
                <a:cubicBezTo>
                  <a:pt x="88" y="179"/>
                  <a:pt x="88" y="179"/>
                  <a:pt x="88" y="179"/>
                </a:cubicBezTo>
                <a:lnTo>
                  <a:pt x="0" y="208"/>
                </a:lnTo>
                <a:close/>
                <a:moveTo>
                  <a:pt x="48" y="135"/>
                </a:moveTo>
                <a:cubicBezTo>
                  <a:pt x="128" y="55"/>
                  <a:pt x="128" y="55"/>
                  <a:pt x="128" y="55"/>
                </a:cubicBezTo>
                <a:cubicBezTo>
                  <a:pt x="136" y="63"/>
                  <a:pt x="136" y="63"/>
                  <a:pt x="136" y="63"/>
                </a:cubicBezTo>
                <a:cubicBezTo>
                  <a:pt x="55" y="143"/>
                  <a:pt x="55" y="143"/>
                  <a:pt x="55" y="143"/>
                </a:cubicBezTo>
                <a:lnTo>
                  <a:pt x="48" y="135"/>
                </a:lnTo>
                <a:close/>
                <a:moveTo>
                  <a:pt x="65" y="153"/>
                </a:moveTo>
                <a:cubicBezTo>
                  <a:pt x="145" y="72"/>
                  <a:pt x="145" y="72"/>
                  <a:pt x="145" y="72"/>
                </a:cubicBezTo>
                <a:cubicBezTo>
                  <a:pt x="153" y="80"/>
                  <a:pt x="153" y="80"/>
                  <a:pt x="153" y="80"/>
                </a:cubicBezTo>
                <a:cubicBezTo>
                  <a:pt x="73" y="160"/>
                  <a:pt x="73" y="160"/>
                  <a:pt x="73" y="160"/>
                </a:cubicBezTo>
                <a:lnTo>
                  <a:pt x="65" y="153"/>
                </a:lnTo>
                <a:close/>
                <a:moveTo>
                  <a:pt x="118" y="31"/>
                </a:moveTo>
                <a:cubicBezTo>
                  <a:pt x="126" y="24"/>
                  <a:pt x="126" y="24"/>
                  <a:pt x="126" y="24"/>
                </a:cubicBezTo>
                <a:cubicBezTo>
                  <a:pt x="185" y="82"/>
                  <a:pt x="185" y="82"/>
                  <a:pt x="185" y="82"/>
                </a:cubicBezTo>
                <a:cubicBezTo>
                  <a:pt x="177" y="90"/>
                  <a:pt x="177" y="90"/>
                  <a:pt x="177" y="90"/>
                </a:cubicBezTo>
                <a:lnTo>
                  <a:pt x="118" y="31"/>
                </a:lnTo>
                <a:close/>
                <a:moveTo>
                  <a:pt x="133" y="16"/>
                </a:moveTo>
                <a:cubicBezTo>
                  <a:pt x="140" y="9"/>
                  <a:pt x="140" y="9"/>
                  <a:pt x="140" y="9"/>
                </a:cubicBezTo>
                <a:cubicBezTo>
                  <a:pt x="143" y="6"/>
                  <a:pt x="147" y="3"/>
                  <a:pt x="151" y="2"/>
                </a:cubicBezTo>
                <a:cubicBezTo>
                  <a:pt x="154" y="0"/>
                  <a:pt x="158" y="0"/>
                  <a:pt x="162" y="0"/>
                </a:cubicBezTo>
                <a:cubicBezTo>
                  <a:pt x="171" y="0"/>
                  <a:pt x="178" y="3"/>
                  <a:pt x="185" y="9"/>
                </a:cubicBezTo>
                <a:cubicBezTo>
                  <a:pt x="199" y="24"/>
                  <a:pt x="199" y="24"/>
                  <a:pt x="199" y="24"/>
                </a:cubicBezTo>
                <a:cubicBezTo>
                  <a:pt x="205" y="30"/>
                  <a:pt x="208" y="37"/>
                  <a:pt x="208" y="46"/>
                </a:cubicBezTo>
                <a:cubicBezTo>
                  <a:pt x="208" y="50"/>
                  <a:pt x="208" y="54"/>
                  <a:pt x="206" y="57"/>
                </a:cubicBezTo>
                <a:cubicBezTo>
                  <a:pt x="205" y="61"/>
                  <a:pt x="202" y="65"/>
                  <a:pt x="199" y="68"/>
                </a:cubicBezTo>
                <a:cubicBezTo>
                  <a:pt x="192" y="75"/>
                  <a:pt x="192" y="75"/>
                  <a:pt x="192" y="75"/>
                </a:cubicBezTo>
                <a:lnTo>
                  <a:pt x="133" y="16"/>
                </a:lnTo>
                <a:close/>
              </a:path>
            </a:pathLst>
          </a:custGeom>
          <a:solidFill>
            <a:srgbClr val="063D5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8" name="Freeform 24"/>
          <p:cNvSpPr>
            <a:spLocks noEditPoints="1"/>
          </p:cNvSpPr>
          <p:nvPr/>
        </p:nvSpPr>
        <p:spPr bwMode="auto">
          <a:xfrm>
            <a:off x="4503296" y="2329863"/>
            <a:ext cx="319915" cy="616693"/>
          </a:xfrm>
          <a:custGeom>
            <a:avLst/>
            <a:gdLst>
              <a:gd name="T0" fmla="*/ 0 w 125"/>
              <a:gd name="T1" fmla="*/ 21 h 243"/>
              <a:gd name="T2" fmla="*/ 2 w 125"/>
              <a:gd name="T3" fmla="*/ 13 h 243"/>
              <a:gd name="T4" fmla="*/ 6 w 125"/>
              <a:gd name="T5" fmla="*/ 6 h 243"/>
              <a:gd name="T6" fmla="*/ 21 w 125"/>
              <a:gd name="T7" fmla="*/ 0 h 243"/>
              <a:gd name="T8" fmla="*/ 22 w 125"/>
              <a:gd name="T9" fmla="*/ 0 h 243"/>
              <a:gd name="T10" fmla="*/ 22 w 125"/>
              <a:gd name="T11" fmla="*/ 0 h 243"/>
              <a:gd name="T12" fmla="*/ 103 w 125"/>
              <a:gd name="T13" fmla="*/ 0 h 243"/>
              <a:gd name="T14" fmla="*/ 104 w 125"/>
              <a:gd name="T15" fmla="*/ 0 h 243"/>
              <a:gd name="T16" fmla="*/ 104 w 125"/>
              <a:gd name="T17" fmla="*/ 0 h 243"/>
              <a:gd name="T18" fmla="*/ 119 w 125"/>
              <a:gd name="T19" fmla="*/ 6 h 243"/>
              <a:gd name="T20" fmla="*/ 124 w 125"/>
              <a:gd name="T21" fmla="*/ 13 h 243"/>
              <a:gd name="T22" fmla="*/ 125 w 125"/>
              <a:gd name="T23" fmla="*/ 21 h 243"/>
              <a:gd name="T24" fmla="*/ 125 w 125"/>
              <a:gd name="T25" fmla="*/ 222 h 243"/>
              <a:gd name="T26" fmla="*/ 119 w 125"/>
              <a:gd name="T27" fmla="*/ 237 h 243"/>
              <a:gd name="T28" fmla="*/ 113 w 125"/>
              <a:gd name="T29" fmla="*/ 241 h 243"/>
              <a:gd name="T30" fmla="*/ 106 w 125"/>
              <a:gd name="T31" fmla="*/ 243 h 243"/>
              <a:gd name="T32" fmla="*/ 20 w 125"/>
              <a:gd name="T33" fmla="*/ 243 h 243"/>
              <a:gd name="T34" fmla="*/ 12 w 125"/>
              <a:gd name="T35" fmla="*/ 241 h 243"/>
              <a:gd name="T36" fmla="*/ 6 w 125"/>
              <a:gd name="T37" fmla="*/ 237 h 243"/>
              <a:gd name="T38" fmla="*/ 0 w 125"/>
              <a:gd name="T39" fmla="*/ 222 h 243"/>
              <a:gd name="T40" fmla="*/ 0 w 125"/>
              <a:gd name="T41" fmla="*/ 21 h 243"/>
              <a:gd name="T42" fmla="*/ 11 w 125"/>
              <a:gd name="T43" fmla="*/ 201 h 243"/>
              <a:gd name="T44" fmla="*/ 115 w 125"/>
              <a:gd name="T45" fmla="*/ 201 h 243"/>
              <a:gd name="T46" fmla="*/ 115 w 125"/>
              <a:gd name="T47" fmla="*/ 42 h 243"/>
              <a:gd name="T48" fmla="*/ 11 w 125"/>
              <a:gd name="T49" fmla="*/ 42 h 243"/>
              <a:gd name="T50" fmla="*/ 11 w 125"/>
              <a:gd name="T51" fmla="*/ 201 h 243"/>
              <a:gd name="T52" fmla="*/ 54 w 125"/>
              <a:gd name="T53" fmla="*/ 214 h 243"/>
              <a:gd name="T54" fmla="*/ 51 w 125"/>
              <a:gd name="T55" fmla="*/ 218 h 243"/>
              <a:gd name="T56" fmla="*/ 50 w 125"/>
              <a:gd name="T57" fmla="*/ 222 h 243"/>
              <a:gd name="T58" fmla="*/ 51 w 125"/>
              <a:gd name="T59" fmla="*/ 227 h 243"/>
              <a:gd name="T60" fmla="*/ 54 w 125"/>
              <a:gd name="T61" fmla="*/ 231 h 243"/>
              <a:gd name="T62" fmla="*/ 58 w 125"/>
              <a:gd name="T63" fmla="*/ 234 h 243"/>
              <a:gd name="T64" fmla="*/ 63 w 125"/>
              <a:gd name="T65" fmla="*/ 234 h 243"/>
              <a:gd name="T66" fmla="*/ 67 w 125"/>
              <a:gd name="T67" fmla="*/ 234 h 243"/>
              <a:gd name="T68" fmla="*/ 71 w 125"/>
              <a:gd name="T69" fmla="*/ 231 h 243"/>
              <a:gd name="T70" fmla="*/ 74 w 125"/>
              <a:gd name="T71" fmla="*/ 227 h 243"/>
              <a:gd name="T72" fmla="*/ 75 w 125"/>
              <a:gd name="T73" fmla="*/ 222 h 243"/>
              <a:gd name="T74" fmla="*/ 74 w 125"/>
              <a:gd name="T75" fmla="*/ 218 h 243"/>
              <a:gd name="T76" fmla="*/ 71 w 125"/>
              <a:gd name="T77" fmla="*/ 214 h 243"/>
              <a:gd name="T78" fmla="*/ 67 w 125"/>
              <a:gd name="T79" fmla="*/ 211 h 243"/>
              <a:gd name="T80" fmla="*/ 63 w 125"/>
              <a:gd name="T81" fmla="*/ 210 h 243"/>
              <a:gd name="T82" fmla="*/ 58 w 125"/>
              <a:gd name="T83" fmla="*/ 211 h 243"/>
              <a:gd name="T84" fmla="*/ 54 w 125"/>
              <a:gd name="T85" fmla="*/ 214 h 243"/>
              <a:gd name="T86" fmla="*/ 51 w 125"/>
              <a:gd name="T87" fmla="*/ 21 h 243"/>
              <a:gd name="T88" fmla="*/ 53 w 125"/>
              <a:gd name="T89" fmla="*/ 23 h 243"/>
              <a:gd name="T90" fmla="*/ 72 w 125"/>
              <a:gd name="T91" fmla="*/ 23 h 243"/>
              <a:gd name="T92" fmla="*/ 74 w 125"/>
              <a:gd name="T93" fmla="*/ 21 h 243"/>
              <a:gd name="T94" fmla="*/ 72 w 125"/>
              <a:gd name="T95" fmla="*/ 19 h 243"/>
              <a:gd name="T96" fmla="*/ 53 w 125"/>
              <a:gd name="T97" fmla="*/ 19 h 243"/>
              <a:gd name="T98" fmla="*/ 51 w 125"/>
              <a:gd name="T99" fmla="*/ 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 h="243">
                <a:moveTo>
                  <a:pt x="0" y="21"/>
                </a:moveTo>
                <a:cubicBezTo>
                  <a:pt x="0" y="18"/>
                  <a:pt x="1" y="15"/>
                  <a:pt x="2" y="13"/>
                </a:cubicBezTo>
                <a:cubicBezTo>
                  <a:pt x="3" y="10"/>
                  <a:pt x="4" y="8"/>
                  <a:pt x="6" y="6"/>
                </a:cubicBezTo>
                <a:cubicBezTo>
                  <a:pt x="10" y="2"/>
                  <a:pt x="15" y="0"/>
                  <a:pt x="21" y="0"/>
                </a:cubicBezTo>
                <a:cubicBezTo>
                  <a:pt x="21" y="0"/>
                  <a:pt x="21" y="0"/>
                  <a:pt x="22" y="0"/>
                </a:cubicBezTo>
                <a:cubicBezTo>
                  <a:pt x="22" y="0"/>
                  <a:pt x="22" y="0"/>
                  <a:pt x="22" y="0"/>
                </a:cubicBezTo>
                <a:cubicBezTo>
                  <a:pt x="103" y="0"/>
                  <a:pt x="103" y="0"/>
                  <a:pt x="103" y="0"/>
                </a:cubicBezTo>
                <a:cubicBezTo>
                  <a:pt x="103" y="0"/>
                  <a:pt x="104" y="0"/>
                  <a:pt x="104" y="0"/>
                </a:cubicBezTo>
                <a:cubicBezTo>
                  <a:pt x="104" y="0"/>
                  <a:pt x="104" y="0"/>
                  <a:pt x="104" y="0"/>
                </a:cubicBezTo>
                <a:cubicBezTo>
                  <a:pt x="110" y="0"/>
                  <a:pt x="115" y="2"/>
                  <a:pt x="119" y="6"/>
                </a:cubicBezTo>
                <a:cubicBezTo>
                  <a:pt x="121" y="8"/>
                  <a:pt x="123" y="10"/>
                  <a:pt x="124" y="13"/>
                </a:cubicBezTo>
                <a:cubicBezTo>
                  <a:pt x="125" y="15"/>
                  <a:pt x="125" y="18"/>
                  <a:pt x="125" y="21"/>
                </a:cubicBezTo>
                <a:cubicBezTo>
                  <a:pt x="125" y="222"/>
                  <a:pt x="125" y="222"/>
                  <a:pt x="125" y="222"/>
                </a:cubicBezTo>
                <a:cubicBezTo>
                  <a:pt x="125" y="228"/>
                  <a:pt x="123" y="232"/>
                  <a:pt x="119" y="237"/>
                </a:cubicBezTo>
                <a:cubicBezTo>
                  <a:pt x="117" y="239"/>
                  <a:pt x="115" y="240"/>
                  <a:pt x="113" y="241"/>
                </a:cubicBezTo>
                <a:cubicBezTo>
                  <a:pt x="111" y="243"/>
                  <a:pt x="108" y="243"/>
                  <a:pt x="106" y="243"/>
                </a:cubicBezTo>
                <a:cubicBezTo>
                  <a:pt x="20" y="243"/>
                  <a:pt x="20" y="243"/>
                  <a:pt x="20" y="243"/>
                </a:cubicBezTo>
                <a:cubicBezTo>
                  <a:pt x="17" y="243"/>
                  <a:pt x="15" y="243"/>
                  <a:pt x="12" y="241"/>
                </a:cubicBezTo>
                <a:cubicBezTo>
                  <a:pt x="10" y="240"/>
                  <a:pt x="8" y="239"/>
                  <a:pt x="6" y="237"/>
                </a:cubicBezTo>
                <a:cubicBezTo>
                  <a:pt x="2" y="232"/>
                  <a:pt x="0" y="228"/>
                  <a:pt x="0" y="222"/>
                </a:cubicBezTo>
                <a:lnTo>
                  <a:pt x="0" y="21"/>
                </a:lnTo>
                <a:close/>
                <a:moveTo>
                  <a:pt x="11" y="201"/>
                </a:moveTo>
                <a:cubicBezTo>
                  <a:pt x="115" y="201"/>
                  <a:pt x="115" y="201"/>
                  <a:pt x="115" y="201"/>
                </a:cubicBezTo>
                <a:cubicBezTo>
                  <a:pt x="115" y="42"/>
                  <a:pt x="115" y="42"/>
                  <a:pt x="115" y="42"/>
                </a:cubicBezTo>
                <a:cubicBezTo>
                  <a:pt x="11" y="42"/>
                  <a:pt x="11" y="42"/>
                  <a:pt x="11" y="42"/>
                </a:cubicBezTo>
                <a:lnTo>
                  <a:pt x="11" y="201"/>
                </a:lnTo>
                <a:close/>
                <a:moveTo>
                  <a:pt x="54" y="214"/>
                </a:moveTo>
                <a:cubicBezTo>
                  <a:pt x="53" y="215"/>
                  <a:pt x="52" y="216"/>
                  <a:pt x="51" y="218"/>
                </a:cubicBezTo>
                <a:cubicBezTo>
                  <a:pt x="51" y="219"/>
                  <a:pt x="50" y="221"/>
                  <a:pt x="50" y="222"/>
                </a:cubicBezTo>
                <a:cubicBezTo>
                  <a:pt x="50" y="224"/>
                  <a:pt x="51" y="225"/>
                  <a:pt x="51" y="227"/>
                </a:cubicBezTo>
                <a:cubicBezTo>
                  <a:pt x="52" y="228"/>
                  <a:pt x="53" y="230"/>
                  <a:pt x="54" y="231"/>
                </a:cubicBezTo>
                <a:cubicBezTo>
                  <a:pt x="55" y="232"/>
                  <a:pt x="57" y="233"/>
                  <a:pt x="58" y="234"/>
                </a:cubicBezTo>
                <a:cubicBezTo>
                  <a:pt x="60" y="234"/>
                  <a:pt x="61" y="234"/>
                  <a:pt x="63" y="234"/>
                </a:cubicBezTo>
                <a:cubicBezTo>
                  <a:pt x="64" y="234"/>
                  <a:pt x="66" y="234"/>
                  <a:pt x="67" y="234"/>
                </a:cubicBezTo>
                <a:cubicBezTo>
                  <a:pt x="69" y="233"/>
                  <a:pt x="70" y="232"/>
                  <a:pt x="71" y="231"/>
                </a:cubicBezTo>
                <a:cubicBezTo>
                  <a:pt x="72" y="230"/>
                  <a:pt x="73" y="228"/>
                  <a:pt x="74" y="227"/>
                </a:cubicBezTo>
                <a:cubicBezTo>
                  <a:pt x="75" y="225"/>
                  <a:pt x="75" y="224"/>
                  <a:pt x="75" y="222"/>
                </a:cubicBezTo>
                <a:cubicBezTo>
                  <a:pt x="75" y="221"/>
                  <a:pt x="75" y="219"/>
                  <a:pt x="74" y="218"/>
                </a:cubicBezTo>
                <a:cubicBezTo>
                  <a:pt x="73" y="216"/>
                  <a:pt x="72" y="215"/>
                  <a:pt x="71" y="214"/>
                </a:cubicBezTo>
                <a:cubicBezTo>
                  <a:pt x="70" y="213"/>
                  <a:pt x="69" y="212"/>
                  <a:pt x="67" y="211"/>
                </a:cubicBezTo>
                <a:cubicBezTo>
                  <a:pt x="66" y="210"/>
                  <a:pt x="64" y="210"/>
                  <a:pt x="63" y="210"/>
                </a:cubicBezTo>
                <a:cubicBezTo>
                  <a:pt x="61" y="210"/>
                  <a:pt x="60" y="210"/>
                  <a:pt x="58" y="211"/>
                </a:cubicBezTo>
                <a:cubicBezTo>
                  <a:pt x="57" y="212"/>
                  <a:pt x="55" y="213"/>
                  <a:pt x="54" y="214"/>
                </a:cubicBezTo>
                <a:close/>
                <a:moveTo>
                  <a:pt x="51" y="21"/>
                </a:moveTo>
                <a:cubicBezTo>
                  <a:pt x="51" y="22"/>
                  <a:pt x="52" y="23"/>
                  <a:pt x="53" y="23"/>
                </a:cubicBezTo>
                <a:cubicBezTo>
                  <a:pt x="72" y="23"/>
                  <a:pt x="72" y="23"/>
                  <a:pt x="72" y="23"/>
                </a:cubicBezTo>
                <a:cubicBezTo>
                  <a:pt x="74" y="23"/>
                  <a:pt x="74" y="22"/>
                  <a:pt x="74" y="21"/>
                </a:cubicBezTo>
                <a:cubicBezTo>
                  <a:pt x="74" y="19"/>
                  <a:pt x="74" y="19"/>
                  <a:pt x="72" y="19"/>
                </a:cubicBezTo>
                <a:cubicBezTo>
                  <a:pt x="53" y="19"/>
                  <a:pt x="53" y="19"/>
                  <a:pt x="53" y="19"/>
                </a:cubicBezTo>
                <a:cubicBezTo>
                  <a:pt x="52" y="19"/>
                  <a:pt x="51" y="19"/>
                  <a:pt x="51" y="21"/>
                </a:cubicBezTo>
                <a:close/>
              </a:path>
            </a:pathLst>
          </a:custGeom>
          <a:solidFill>
            <a:srgbClr val="063D54"/>
          </a:solidFill>
          <a:ln>
            <a:noFill/>
          </a:ln>
        </p:spPr>
        <p:txBody>
          <a:bodyPr vert="horz" wrap="square" lIns="121920" tIns="60960" rIns="121920" bIns="60960" numCol="1" anchor="t" anchorCtr="0" compatLnSpc="1">
            <a:prstTxWarp prst="textNoShape">
              <a:avLst/>
            </a:prstTxWarp>
          </a:bodyPr>
          <a:lstStyle/>
          <a:p>
            <a:endParaRPr lang="en-US" sz="2400"/>
          </a:p>
        </p:txBody>
      </p:sp>
      <p:pic>
        <p:nvPicPr>
          <p:cNvPr id="2" name="图片 1">
            <a:extLst>
              <a:ext uri="{FF2B5EF4-FFF2-40B4-BE49-F238E27FC236}">
                <a16:creationId xmlns:a16="http://schemas.microsoft.com/office/drawing/2014/main" id="{565DEB3A-BA07-46EA-89F1-ECEF39372B16}"/>
              </a:ext>
            </a:extLst>
          </p:cNvPr>
          <p:cNvPicPr>
            <a:picLocks noChangeAspect="1"/>
          </p:cNvPicPr>
          <p:nvPr/>
        </p:nvPicPr>
        <p:blipFill>
          <a:blip r:embed="rId3"/>
          <a:stretch>
            <a:fillRect/>
          </a:stretch>
        </p:blipFill>
        <p:spPr>
          <a:xfrm>
            <a:off x="2588143" y="-11119"/>
            <a:ext cx="3167180" cy="6858000"/>
          </a:xfrm>
          <a:prstGeom prst="rect">
            <a:avLst/>
          </a:prstGeom>
        </p:spPr>
      </p:pic>
      <p:pic>
        <p:nvPicPr>
          <p:cNvPr id="4" name="图片 3">
            <a:extLst>
              <a:ext uri="{FF2B5EF4-FFF2-40B4-BE49-F238E27FC236}">
                <a16:creationId xmlns:a16="http://schemas.microsoft.com/office/drawing/2014/main" id="{58127420-8278-41F3-87A7-62F67B38E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064" y="0"/>
            <a:ext cx="3167180" cy="6858000"/>
          </a:xfrm>
          <a:prstGeom prst="rect">
            <a:avLst/>
          </a:prstGeom>
        </p:spPr>
      </p:pic>
    </p:spTree>
    <p:extLst>
      <p:ext uri="{BB962C8B-B14F-4D97-AF65-F5344CB8AC3E}">
        <p14:creationId xmlns:p14="http://schemas.microsoft.com/office/powerpoint/2010/main" val="18723984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animBg="1"/>
      <p:bldP spid="62" grpId="0"/>
      <p:bldP spid="63" grpId="0"/>
      <p:bldP spid="68" grpId="0"/>
      <p:bldP spid="87" grpId="0" animBg="1"/>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58"/>
  <p:tag name="MH_SECTIONID" val="259,260,261,262,"/>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7.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2.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4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4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4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4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2"/>
  <p:tag name="PA" val="v3.2.0"/>
</p:tagLst>
</file>

<file path=ppt/tags/tag48.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2"/>
  <p:tag name="PA" val="v3.2.0"/>
</p:tagLst>
</file>

<file path=ppt/tags/tag49.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3"/>
  <p:tag name="PA" val="v3.2.0"/>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50.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3"/>
  <p:tag name="PA" val="v3.2.0"/>
</p:tagLst>
</file>

<file path=ppt/tags/tag51.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5"/>
  <p:tag name="PA" val="v3.2.0"/>
</p:tagLst>
</file>

<file path=ppt/tags/tag52.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5"/>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429</TotalTime>
  <Words>705</Words>
  <Application>Microsoft Office PowerPoint</Application>
  <PresentationFormat>宽屏</PresentationFormat>
  <Paragraphs>124</Paragraphs>
  <Slides>16</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Gungsuh</vt:lpstr>
      <vt:lpstr>Lato</vt:lpstr>
      <vt:lpstr>Lato Light</vt:lpstr>
      <vt:lpstr>Montserrat</vt:lpstr>
      <vt:lpstr>Montserrat Light</vt:lpstr>
      <vt:lpstr>Roboto</vt:lpstr>
      <vt:lpstr>等线</vt:lpstr>
      <vt:lpstr>等线 Light</vt:lpstr>
      <vt:lpstr>华文细黑</vt:lpstr>
      <vt:lpstr>微软雅黑</vt:lpstr>
      <vt:lpstr>Arial</vt:lpstr>
      <vt:lpstr>Arial Black</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Jeff Xie</cp:lastModifiedBy>
  <cp:revision>92</cp:revision>
  <dcterms:created xsi:type="dcterms:W3CDTF">2017-10-15T06:57:46Z</dcterms:created>
  <dcterms:modified xsi:type="dcterms:W3CDTF">2018-12-09T08:58:02Z</dcterms:modified>
</cp:coreProperties>
</file>